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306" r:id="rId5"/>
    <p:sldId id="273" r:id="rId6"/>
    <p:sldId id="304" r:id="rId7"/>
    <p:sldId id="260" r:id="rId8"/>
    <p:sldId id="261" r:id="rId9"/>
    <p:sldId id="262" r:id="rId10"/>
    <p:sldId id="263" r:id="rId11"/>
    <p:sldId id="30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94" r:id="rId22"/>
    <p:sldId id="289" r:id="rId23"/>
    <p:sldId id="290" r:id="rId24"/>
    <p:sldId id="291" r:id="rId25"/>
    <p:sldId id="292" r:id="rId26"/>
    <p:sldId id="293" r:id="rId27"/>
    <p:sldId id="295" r:id="rId28"/>
    <p:sldId id="303" r:id="rId29"/>
    <p:sldId id="296" r:id="rId30"/>
    <p:sldId id="297" r:id="rId31"/>
    <p:sldId id="301" r:id="rId32"/>
    <p:sldId id="300" r:id="rId33"/>
    <p:sldId id="299" r:id="rId34"/>
    <p:sldId id="298" r:id="rId35"/>
    <p:sldId id="302" r:id="rId36"/>
    <p:sldId id="288" r:id="rId37"/>
    <p:sldId id="287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4660"/>
  </p:normalViewPr>
  <p:slideViewPr>
    <p:cSldViewPr>
      <p:cViewPr varScale="1">
        <p:scale>
          <a:sx n="84" d="100"/>
          <a:sy n="84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7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0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1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2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3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4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G:\economics\Data\CBP_Lowndes\Final%20graphs%202012_03_12.xlsx" TargetMode="External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Population growth (1990=100)</a:t>
            </a:r>
          </a:p>
        </c:rich>
      </c:tx>
      <c:layout>
        <c:manualLayout>
          <c:xMode val="edge"/>
          <c:yMode val="edge"/>
          <c:x val="0.32497549809014403"/>
          <c:y val="1.8165136827343633E-2"/>
        </c:manualLayout>
      </c:layout>
      <c:overlay val="1"/>
    </c:title>
    <c:plotArea>
      <c:layout>
        <c:manualLayout>
          <c:layoutTarget val="inner"/>
          <c:xMode val="edge"/>
          <c:yMode val="edge"/>
          <c:x val="5.1988115420145461E-2"/>
          <c:y val="2.2408754356335141E-2"/>
          <c:w val="0.93822542495355765"/>
          <c:h val="0.8857950060335944"/>
        </c:manualLayout>
      </c:layout>
      <c:lineChart>
        <c:grouping val="standard"/>
        <c:ser>
          <c:idx val="0"/>
          <c:order val="0"/>
          <c:tx>
            <c:strRef>
              <c:f>population!$C$38</c:f>
              <c:strCache>
                <c:ptCount val="1"/>
                <c:pt idx="0">
                  <c:v>Lowndes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population!$D$37:$X$37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population!$D$38:$X$38</c:f>
              <c:numCache>
                <c:formatCode>General</c:formatCode>
                <c:ptCount val="21"/>
                <c:pt idx="0">
                  <c:v>100</c:v>
                </c:pt>
                <c:pt idx="1">
                  <c:v>101.19266279724732</c:v>
                </c:pt>
                <c:pt idx="2">
                  <c:v>102.56777606347805</c:v>
                </c:pt>
                <c:pt idx="3">
                  <c:v>103.70656086988465</c:v>
                </c:pt>
                <c:pt idx="4">
                  <c:v>103.31961893566475</c:v>
                </c:pt>
                <c:pt idx="5">
                  <c:v>104.10942130139837</c:v>
                </c:pt>
                <c:pt idx="6">
                  <c:v>105.46616707075161</c:v>
                </c:pt>
                <c:pt idx="7">
                  <c:v>106.29637792961574</c:v>
                </c:pt>
                <c:pt idx="8">
                  <c:v>107.10577229201866</c:v>
                </c:pt>
                <c:pt idx="9">
                  <c:v>108.06945362819292</c:v>
                </c:pt>
                <c:pt idx="10">
                  <c:v>108.91068498518361</c:v>
                </c:pt>
                <c:pt idx="11">
                  <c:v>109.58048637131732</c:v>
                </c:pt>
                <c:pt idx="12">
                  <c:v>110.13151127764309</c:v>
                </c:pt>
                <c:pt idx="13">
                  <c:v>111.82254549016726</c:v>
                </c:pt>
                <c:pt idx="14">
                  <c:v>113.38010922538146</c:v>
                </c:pt>
                <c:pt idx="15">
                  <c:v>114.98420395268533</c:v>
                </c:pt>
                <c:pt idx="16">
                  <c:v>117.36340704822078</c:v>
                </c:pt>
                <c:pt idx="17">
                  <c:v>119.66669115666247</c:v>
                </c:pt>
                <c:pt idx="18">
                  <c:v>121.44956285357431</c:v>
                </c:pt>
                <c:pt idx="19">
                  <c:v>123.06222907942106</c:v>
                </c:pt>
                <c:pt idx="20">
                  <c:v>124.76183479048808</c:v>
                </c:pt>
              </c:numCache>
            </c:numRef>
          </c:val>
        </c:ser>
        <c:ser>
          <c:idx val="1"/>
          <c:order val="1"/>
          <c:tx>
            <c:strRef>
              <c:f>population!$C$39</c:f>
              <c:strCache>
                <c:ptCount val="1"/>
                <c:pt idx="0">
                  <c:v>Peer group average </c:v>
                </c:pt>
              </c:strCache>
            </c:strRef>
          </c:tx>
          <c:marker>
            <c:symbol val="none"/>
          </c:marker>
          <c:cat>
            <c:numRef>
              <c:f>population!$D$37:$X$37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population!$D$39:$X$39</c:f>
              <c:numCache>
                <c:formatCode>General</c:formatCode>
                <c:ptCount val="21"/>
                <c:pt idx="0">
                  <c:v>100</c:v>
                </c:pt>
                <c:pt idx="1">
                  <c:v>101.22799413315091</c:v>
                </c:pt>
                <c:pt idx="2">
                  <c:v>102.82974996813448</c:v>
                </c:pt>
                <c:pt idx="3">
                  <c:v>103.99184633201097</c:v>
                </c:pt>
                <c:pt idx="4">
                  <c:v>105.55725601115475</c:v>
                </c:pt>
                <c:pt idx="5">
                  <c:v>107.17606184309567</c:v>
                </c:pt>
                <c:pt idx="6">
                  <c:v>108.7742606801408</c:v>
                </c:pt>
                <c:pt idx="7">
                  <c:v>110.38875383500572</c:v>
                </c:pt>
                <c:pt idx="8">
                  <c:v>111.56689044657945</c:v>
                </c:pt>
                <c:pt idx="9">
                  <c:v>112.57230702557274</c:v>
                </c:pt>
                <c:pt idx="10">
                  <c:v>113.74660606581524</c:v>
                </c:pt>
                <c:pt idx="11">
                  <c:v>114.52558997700264</c:v>
                </c:pt>
                <c:pt idx="12">
                  <c:v>115.50513401757013</c:v>
                </c:pt>
                <c:pt idx="13">
                  <c:v>116.81488112106958</c:v>
                </c:pt>
                <c:pt idx="14">
                  <c:v>118.59154096343674</c:v>
                </c:pt>
                <c:pt idx="15">
                  <c:v>120.28259745548745</c:v>
                </c:pt>
                <c:pt idx="16">
                  <c:v>122.3231066261071</c:v>
                </c:pt>
                <c:pt idx="17">
                  <c:v>124.36026626704839</c:v>
                </c:pt>
                <c:pt idx="18">
                  <c:v>125.83055208541471</c:v>
                </c:pt>
                <c:pt idx="19">
                  <c:v>127.78047146132471</c:v>
                </c:pt>
                <c:pt idx="20">
                  <c:v>129.1681505184618</c:v>
                </c:pt>
              </c:numCache>
            </c:numRef>
          </c:val>
        </c:ser>
        <c:ser>
          <c:idx val="2"/>
          <c:order val="2"/>
          <c:tx>
            <c:strRef>
              <c:f>population!$C$40</c:f>
              <c:strCache>
                <c:ptCount val="1"/>
                <c:pt idx="0">
                  <c:v>US 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population!$D$37:$X$37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population!$D$40:$X$40</c:f>
              <c:numCache>
                <c:formatCode>General</c:formatCode>
                <c:ptCount val="21"/>
                <c:pt idx="0">
                  <c:v>100</c:v>
                </c:pt>
                <c:pt idx="1">
                  <c:v>101.34528048385833</c:v>
                </c:pt>
                <c:pt idx="2">
                  <c:v>102.76072923366691</c:v>
                </c:pt>
                <c:pt idx="3">
                  <c:v>104.12453246360727</c:v>
                </c:pt>
                <c:pt idx="4">
                  <c:v>105.40936414569863</c:v>
                </c:pt>
                <c:pt idx="5">
                  <c:v>106.67229839016234</c:v>
                </c:pt>
                <c:pt idx="6">
                  <c:v>107.92053806428125</c:v>
                </c:pt>
                <c:pt idx="7">
                  <c:v>109.22356039139916</c:v>
                </c:pt>
                <c:pt idx="8">
                  <c:v>110.50837044085239</c:v>
                </c:pt>
                <c:pt idx="9">
                  <c:v>111.78472172819909</c:v>
                </c:pt>
                <c:pt idx="10">
                  <c:v>113.03550604152713</c:v>
                </c:pt>
                <c:pt idx="11">
                  <c:v>114.15981994338065</c:v>
                </c:pt>
                <c:pt idx="12">
                  <c:v>115.22392059885998</c:v>
                </c:pt>
                <c:pt idx="13">
                  <c:v>116.21851719050007</c:v>
                </c:pt>
                <c:pt idx="14">
                  <c:v>117.29909350352888</c:v>
                </c:pt>
                <c:pt idx="15">
                  <c:v>118.38525263960848</c:v>
                </c:pt>
                <c:pt idx="16">
                  <c:v>119.53230845318484</c:v>
                </c:pt>
                <c:pt idx="17">
                  <c:v>120.67454980296789</c:v>
                </c:pt>
                <c:pt idx="18">
                  <c:v>121.82138368170146</c:v>
                </c:pt>
                <c:pt idx="19">
                  <c:v>122.89402722621341</c:v>
                </c:pt>
                <c:pt idx="20">
                  <c:v>123.92684949060786</c:v>
                </c:pt>
              </c:numCache>
            </c:numRef>
          </c:val>
        </c:ser>
        <c:marker val="1"/>
        <c:axId val="52342784"/>
        <c:axId val="52344320"/>
      </c:lineChart>
      <c:catAx>
        <c:axId val="52342784"/>
        <c:scaling>
          <c:orientation val="minMax"/>
        </c:scaling>
        <c:axPos val="b"/>
        <c:numFmt formatCode="General" sourceLinked="1"/>
        <c:tickLblPos val="nextTo"/>
        <c:crossAx val="52344320"/>
        <c:crosses val="autoZero"/>
        <c:auto val="1"/>
        <c:lblAlgn val="ctr"/>
        <c:lblOffset val="100"/>
      </c:catAx>
      <c:valAx>
        <c:axId val="52344320"/>
        <c:scaling>
          <c:orientation val="minMax"/>
          <c:max val="130"/>
          <c:min val="100"/>
        </c:scaling>
        <c:axPos val="l"/>
        <c:majorGridlines/>
        <c:numFmt formatCode="General" sourceLinked="1"/>
        <c:tickLblPos val="nextTo"/>
        <c:crossAx val="5234278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7.0169132392447722E-2"/>
          <c:y val="9.40609220229323E-2"/>
          <c:w val="0.55624595672344546"/>
          <c:h val="7.3162591642161934E-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Average weekly wage in the knowledge-based sectors</a:t>
            </a:r>
          </a:p>
        </c:rich>
      </c:tx>
      <c:layout>
        <c:manualLayout>
          <c:xMode val="edge"/>
          <c:yMode val="edge"/>
          <c:x val="0.24440931940062208"/>
          <c:y val="4.2385319263801811E-2"/>
        </c:manualLayout>
      </c:layout>
      <c:overlay val="1"/>
    </c:title>
    <c:plotArea>
      <c:layout>
        <c:manualLayout>
          <c:layoutTarget val="inner"/>
          <c:xMode val="edge"/>
          <c:yMode val="edge"/>
          <c:x val="7.3963698413328491E-2"/>
          <c:y val="2.2408754356335138E-2"/>
          <c:w val="0.92003690975083563"/>
          <c:h val="0.87166656627899064"/>
        </c:manualLayout>
      </c:layout>
      <c:lineChart>
        <c:grouping val="standard"/>
        <c:ser>
          <c:idx val="0"/>
          <c:order val="0"/>
          <c:tx>
            <c:strRef>
              <c:f>knowl_wage!$C$19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knowl_wage!$D$18:$X$18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knowl_wage!$D$19:$X$19</c:f>
              <c:numCache>
                <c:formatCode>General</c:formatCode>
                <c:ptCount val="21"/>
                <c:pt idx="0">
                  <c:v>390.24979999999999</c:v>
                </c:pt>
                <c:pt idx="1">
                  <c:v>399.2374999999999</c:v>
                </c:pt>
                <c:pt idx="2">
                  <c:v>409.07369999999986</c:v>
                </c:pt>
                <c:pt idx="3">
                  <c:v>404.44529999999986</c:v>
                </c:pt>
                <c:pt idx="4">
                  <c:v>433.94959999999986</c:v>
                </c:pt>
                <c:pt idx="5">
                  <c:v>472.62419999999986</c:v>
                </c:pt>
                <c:pt idx="6">
                  <c:v>490.59589999999986</c:v>
                </c:pt>
                <c:pt idx="7">
                  <c:v>514.71590000000003</c:v>
                </c:pt>
                <c:pt idx="8">
                  <c:v>524.84019999999975</c:v>
                </c:pt>
                <c:pt idx="9">
                  <c:v>551.41709999999978</c:v>
                </c:pt>
                <c:pt idx="10">
                  <c:v>579.36789999999962</c:v>
                </c:pt>
                <c:pt idx="11">
                  <c:v>603.40009999999972</c:v>
                </c:pt>
                <c:pt idx="12">
                  <c:v>616.1635</c:v>
                </c:pt>
                <c:pt idx="13">
                  <c:v>593.9441999999998</c:v>
                </c:pt>
                <c:pt idx="14">
                  <c:v>592.42470000000003</c:v>
                </c:pt>
                <c:pt idx="15">
                  <c:v>607.42739999999981</c:v>
                </c:pt>
                <c:pt idx="16">
                  <c:v>658.05689999999981</c:v>
                </c:pt>
                <c:pt idx="17">
                  <c:v>689.91690000000006</c:v>
                </c:pt>
                <c:pt idx="18">
                  <c:v>729.15109999999981</c:v>
                </c:pt>
                <c:pt idx="19">
                  <c:v>738.68290000000002</c:v>
                </c:pt>
                <c:pt idx="20">
                  <c:v>735.45439999999996</c:v>
                </c:pt>
              </c:numCache>
            </c:numRef>
          </c:val>
        </c:ser>
        <c:ser>
          <c:idx val="1"/>
          <c:order val="1"/>
          <c:tx>
            <c:strRef>
              <c:f>knowl_wage!$C$20</c:f>
              <c:strCache>
                <c:ptCount val="1"/>
                <c:pt idx="0">
                  <c:v>Peer average</c:v>
                </c:pt>
              </c:strCache>
            </c:strRef>
          </c:tx>
          <c:marker>
            <c:symbol val="none"/>
          </c:marker>
          <c:cat>
            <c:numRef>
              <c:f>knowl_wage!$D$18:$X$18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knowl_wage!$D$20:$X$20</c:f>
              <c:numCache>
                <c:formatCode>General</c:formatCode>
                <c:ptCount val="21"/>
                <c:pt idx="0">
                  <c:v>442.08059285714279</c:v>
                </c:pt>
                <c:pt idx="1">
                  <c:v>465.7098071428573</c:v>
                </c:pt>
                <c:pt idx="2">
                  <c:v>493.62824999999981</c:v>
                </c:pt>
                <c:pt idx="3">
                  <c:v>495.65069285714287</c:v>
                </c:pt>
                <c:pt idx="4">
                  <c:v>517.21077142857189</c:v>
                </c:pt>
                <c:pt idx="5">
                  <c:v>551.48038571428572</c:v>
                </c:pt>
                <c:pt idx="6">
                  <c:v>559.74462142857158</c:v>
                </c:pt>
                <c:pt idx="7">
                  <c:v>577.25827142857179</c:v>
                </c:pt>
                <c:pt idx="8">
                  <c:v>601.2530857142857</c:v>
                </c:pt>
                <c:pt idx="9">
                  <c:v>602.35752142857109</c:v>
                </c:pt>
                <c:pt idx="10">
                  <c:v>613.46950714285708</c:v>
                </c:pt>
                <c:pt idx="11">
                  <c:v>633.32739999999978</c:v>
                </c:pt>
                <c:pt idx="12">
                  <c:v>653.67811428571429</c:v>
                </c:pt>
                <c:pt idx="13">
                  <c:v>668.45654285714284</c:v>
                </c:pt>
                <c:pt idx="14">
                  <c:v>704.5449785714286</c:v>
                </c:pt>
                <c:pt idx="15">
                  <c:v>709.64674999999988</c:v>
                </c:pt>
                <c:pt idx="16">
                  <c:v>737.5025357142855</c:v>
                </c:pt>
                <c:pt idx="17">
                  <c:v>749.71517142857181</c:v>
                </c:pt>
                <c:pt idx="18">
                  <c:v>777.71107142857181</c:v>
                </c:pt>
                <c:pt idx="19">
                  <c:v>800.02551428571383</c:v>
                </c:pt>
                <c:pt idx="20">
                  <c:v>819.63064285714302</c:v>
                </c:pt>
              </c:numCache>
            </c:numRef>
          </c:val>
        </c:ser>
        <c:ser>
          <c:idx val="2"/>
          <c:order val="2"/>
          <c:tx>
            <c:strRef>
              <c:f>knowl_wage!$C$21</c:f>
              <c:strCache>
                <c:ptCount val="1"/>
                <c:pt idx="0">
                  <c:v>Southeast</c:v>
                </c:pt>
              </c:strCache>
            </c:strRef>
          </c:tx>
          <c:spPr>
            <a:ln w="31750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knowl_wage!$D$18:$X$18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knowl_wage!$D$21:$X$21</c:f>
              <c:numCache>
                <c:formatCode>General</c:formatCode>
                <c:ptCount val="21"/>
                <c:pt idx="0">
                  <c:v>473.56989090909087</c:v>
                </c:pt>
                <c:pt idx="1">
                  <c:v>491.70070909090919</c:v>
                </c:pt>
                <c:pt idx="2">
                  <c:v>521.85571818181779</c:v>
                </c:pt>
                <c:pt idx="3">
                  <c:v>526.05105454545446</c:v>
                </c:pt>
                <c:pt idx="4">
                  <c:v>542.44349999999986</c:v>
                </c:pt>
                <c:pt idx="5">
                  <c:v>567.24923636363656</c:v>
                </c:pt>
                <c:pt idx="6">
                  <c:v>585.270218181818</c:v>
                </c:pt>
                <c:pt idx="7">
                  <c:v>610.72470909090907</c:v>
                </c:pt>
                <c:pt idx="8">
                  <c:v>636.9524545454542</c:v>
                </c:pt>
                <c:pt idx="9">
                  <c:v>661.65520909090856</c:v>
                </c:pt>
                <c:pt idx="10">
                  <c:v>691.41030000000001</c:v>
                </c:pt>
                <c:pt idx="11">
                  <c:v>712.39765454545432</c:v>
                </c:pt>
                <c:pt idx="12">
                  <c:v>725.93095454545437</c:v>
                </c:pt>
                <c:pt idx="13">
                  <c:v>741.92398181818203</c:v>
                </c:pt>
                <c:pt idx="14">
                  <c:v>776.25562727272711</c:v>
                </c:pt>
                <c:pt idx="15">
                  <c:v>805.84094545454536</c:v>
                </c:pt>
                <c:pt idx="16">
                  <c:v>839.62330909090917</c:v>
                </c:pt>
                <c:pt idx="17">
                  <c:v>875.45730909090855</c:v>
                </c:pt>
                <c:pt idx="18">
                  <c:v>896.66807272727294</c:v>
                </c:pt>
                <c:pt idx="19">
                  <c:v>912.17583636363713</c:v>
                </c:pt>
                <c:pt idx="20">
                  <c:v>930.36762727272696</c:v>
                </c:pt>
              </c:numCache>
            </c:numRef>
          </c:val>
        </c:ser>
        <c:marker val="1"/>
        <c:axId val="56323072"/>
        <c:axId val="56328960"/>
      </c:lineChart>
      <c:catAx>
        <c:axId val="56323072"/>
        <c:scaling>
          <c:orientation val="minMax"/>
        </c:scaling>
        <c:axPos val="b"/>
        <c:numFmt formatCode="General" sourceLinked="1"/>
        <c:tickLblPos val="nextTo"/>
        <c:crossAx val="56328960"/>
        <c:crosses val="autoZero"/>
        <c:auto val="1"/>
        <c:lblAlgn val="ctr"/>
        <c:lblOffset val="100"/>
      </c:catAx>
      <c:valAx>
        <c:axId val="56328960"/>
        <c:scaling>
          <c:orientation val="minMax"/>
          <c:min val="3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weekly wage ($)</a:t>
                </a:r>
              </a:p>
            </c:rich>
          </c:tx>
          <c:layout/>
        </c:title>
        <c:numFmt formatCode="General" sourceLinked="1"/>
        <c:tickLblPos val="nextTo"/>
        <c:crossAx val="5632307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6.9561083584274139E-2"/>
          <c:y val="0.20515368611628898"/>
          <c:w val="0.20307642011869814"/>
          <c:h val="0.18865758049595124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Share of knowledge-based sectors in the private sector (based on employment)</a:t>
            </a:r>
          </a:p>
        </c:rich>
      </c:tx>
      <c:layout>
        <c:manualLayout>
          <c:xMode val="edge"/>
          <c:yMode val="edge"/>
          <c:x val="0.14441303390861296"/>
          <c:y val="2.4220182436458175E-2"/>
        </c:manualLayout>
      </c:layout>
      <c:overlay val="1"/>
    </c:title>
    <c:plotArea>
      <c:layout>
        <c:manualLayout>
          <c:layoutTarget val="inner"/>
          <c:xMode val="edge"/>
          <c:yMode val="edge"/>
          <c:x val="6.1547551700875475E-2"/>
          <c:y val="2.2408754356335138E-2"/>
          <c:w val="0.93378624183154257"/>
          <c:h val="0.86762986920624763"/>
        </c:manualLayout>
      </c:layout>
      <c:lineChart>
        <c:grouping val="standard"/>
        <c:ser>
          <c:idx val="0"/>
          <c:order val="0"/>
          <c:tx>
            <c:strRef>
              <c:f>knowl!$C$19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knowl!$D$18:$X$18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knowl!$D$19:$X$19</c:f>
              <c:numCache>
                <c:formatCode>General</c:formatCode>
                <c:ptCount val="21"/>
                <c:pt idx="0">
                  <c:v>13.820120000000001</c:v>
                </c:pt>
                <c:pt idx="1">
                  <c:v>14.79623</c:v>
                </c:pt>
                <c:pt idx="2">
                  <c:v>15.795910000000001</c:v>
                </c:pt>
                <c:pt idx="3">
                  <c:v>15.65329</c:v>
                </c:pt>
                <c:pt idx="4">
                  <c:v>16.086190000000002</c:v>
                </c:pt>
                <c:pt idx="5">
                  <c:v>15.806820000000002</c:v>
                </c:pt>
                <c:pt idx="6">
                  <c:v>15.7685</c:v>
                </c:pt>
                <c:pt idx="7">
                  <c:v>15.541440000000001</c:v>
                </c:pt>
                <c:pt idx="8">
                  <c:v>14.91994</c:v>
                </c:pt>
                <c:pt idx="9">
                  <c:v>15.02688</c:v>
                </c:pt>
                <c:pt idx="10">
                  <c:v>15.349910000000001</c:v>
                </c:pt>
                <c:pt idx="11">
                  <c:v>16.275390000000002</c:v>
                </c:pt>
                <c:pt idx="12">
                  <c:v>16.307810000000007</c:v>
                </c:pt>
                <c:pt idx="13">
                  <c:v>16.689350000000001</c:v>
                </c:pt>
                <c:pt idx="14">
                  <c:v>16.886870000000005</c:v>
                </c:pt>
                <c:pt idx="15">
                  <c:v>17.140129999999992</c:v>
                </c:pt>
                <c:pt idx="16">
                  <c:v>16.636060000000008</c:v>
                </c:pt>
                <c:pt idx="17">
                  <c:v>16.490299999999984</c:v>
                </c:pt>
                <c:pt idx="18">
                  <c:v>17.454420000000002</c:v>
                </c:pt>
                <c:pt idx="19">
                  <c:v>19.019649999999988</c:v>
                </c:pt>
                <c:pt idx="20">
                  <c:v>21.20342999999999</c:v>
                </c:pt>
              </c:numCache>
            </c:numRef>
          </c:val>
        </c:ser>
        <c:ser>
          <c:idx val="1"/>
          <c:order val="1"/>
          <c:tx>
            <c:strRef>
              <c:f>knowl!$C$20</c:f>
              <c:strCache>
                <c:ptCount val="1"/>
                <c:pt idx="0">
                  <c:v>Peer average</c:v>
                </c:pt>
              </c:strCache>
            </c:strRef>
          </c:tx>
          <c:marker>
            <c:symbol val="none"/>
          </c:marker>
          <c:cat>
            <c:numRef>
              <c:f>knowl!$D$18:$X$18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knowl!$D$20:$X$20</c:f>
              <c:numCache>
                <c:formatCode>General</c:formatCode>
                <c:ptCount val="21"/>
                <c:pt idx="0">
                  <c:v>15.13632428571429</c:v>
                </c:pt>
                <c:pt idx="1">
                  <c:v>16.508459285714277</c:v>
                </c:pt>
                <c:pt idx="2">
                  <c:v>17.123785000000005</c:v>
                </c:pt>
                <c:pt idx="3">
                  <c:v>17.493883571428572</c:v>
                </c:pt>
                <c:pt idx="4">
                  <c:v>17.540603571428566</c:v>
                </c:pt>
                <c:pt idx="5">
                  <c:v>17.485795714285707</c:v>
                </c:pt>
                <c:pt idx="6">
                  <c:v>17.823953571428575</c:v>
                </c:pt>
                <c:pt idx="7">
                  <c:v>18.364290714285715</c:v>
                </c:pt>
                <c:pt idx="8">
                  <c:v>18.47406642857143</c:v>
                </c:pt>
                <c:pt idx="9">
                  <c:v>18.576139285714277</c:v>
                </c:pt>
                <c:pt idx="10">
                  <c:v>18.798451428571425</c:v>
                </c:pt>
                <c:pt idx="11">
                  <c:v>19.649604285714283</c:v>
                </c:pt>
                <c:pt idx="12">
                  <c:v>20.092306428571426</c:v>
                </c:pt>
                <c:pt idx="13">
                  <c:v>20.350193571428573</c:v>
                </c:pt>
                <c:pt idx="14">
                  <c:v>20.567057692307685</c:v>
                </c:pt>
                <c:pt idx="15">
                  <c:v>21.499453571428567</c:v>
                </c:pt>
                <c:pt idx="16">
                  <c:v>21.801795714285724</c:v>
                </c:pt>
                <c:pt idx="17">
                  <c:v>22.221753571428572</c:v>
                </c:pt>
                <c:pt idx="18">
                  <c:v>22.679871428571438</c:v>
                </c:pt>
                <c:pt idx="19">
                  <c:v>23.737481428571435</c:v>
                </c:pt>
                <c:pt idx="20">
                  <c:v>24.086689999999983</c:v>
                </c:pt>
              </c:numCache>
            </c:numRef>
          </c:val>
        </c:ser>
        <c:ser>
          <c:idx val="2"/>
          <c:order val="2"/>
          <c:tx>
            <c:strRef>
              <c:f>knowl!$C$21</c:f>
              <c:strCache>
                <c:ptCount val="1"/>
                <c:pt idx="0">
                  <c:v>Southeast</c:v>
                </c:pt>
              </c:strCache>
            </c:strRef>
          </c:tx>
          <c:spPr>
            <a:ln w="31750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knowl!$D$18:$X$18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knowl!$D$21:$X$21</c:f>
              <c:numCache>
                <c:formatCode>General</c:formatCode>
                <c:ptCount val="21"/>
                <c:pt idx="0">
                  <c:v>16.508123636363621</c:v>
                </c:pt>
                <c:pt idx="1">
                  <c:v>17.449591818181801</c:v>
                </c:pt>
                <c:pt idx="2">
                  <c:v>17.935266363636362</c:v>
                </c:pt>
                <c:pt idx="3">
                  <c:v>18.092049090909082</c:v>
                </c:pt>
                <c:pt idx="4">
                  <c:v>18.08880181818181</c:v>
                </c:pt>
                <c:pt idx="5">
                  <c:v>18.290128181818186</c:v>
                </c:pt>
                <c:pt idx="6">
                  <c:v>18.539165454545461</c:v>
                </c:pt>
                <c:pt idx="7">
                  <c:v>18.69329545454546</c:v>
                </c:pt>
                <c:pt idx="8">
                  <c:v>18.830653636363625</c:v>
                </c:pt>
                <c:pt idx="9">
                  <c:v>18.914783636363623</c:v>
                </c:pt>
                <c:pt idx="10">
                  <c:v>19.151721818181819</c:v>
                </c:pt>
                <c:pt idx="11">
                  <c:v>19.633238181818196</c:v>
                </c:pt>
                <c:pt idx="12">
                  <c:v>20.403149999999986</c:v>
                </c:pt>
                <c:pt idx="13">
                  <c:v>20.781036363636357</c:v>
                </c:pt>
                <c:pt idx="14">
                  <c:v>20.872751818181811</c:v>
                </c:pt>
                <c:pt idx="15">
                  <c:v>21.033677272727257</c:v>
                </c:pt>
                <c:pt idx="16">
                  <c:v>21.177916363636371</c:v>
                </c:pt>
                <c:pt idx="17">
                  <c:v>21.518503636363622</c:v>
                </c:pt>
                <c:pt idx="18">
                  <c:v>22.309781818181822</c:v>
                </c:pt>
                <c:pt idx="19">
                  <c:v>23.550201818181822</c:v>
                </c:pt>
                <c:pt idx="20">
                  <c:v>23.89503909090908</c:v>
                </c:pt>
              </c:numCache>
            </c:numRef>
          </c:val>
        </c:ser>
        <c:marker val="1"/>
        <c:axId val="56164352"/>
        <c:axId val="56165888"/>
      </c:lineChart>
      <c:catAx>
        <c:axId val="56164352"/>
        <c:scaling>
          <c:orientation val="minMax"/>
        </c:scaling>
        <c:axPos val="b"/>
        <c:numFmt formatCode="General" sourceLinked="1"/>
        <c:tickLblPos val="nextTo"/>
        <c:crossAx val="56165888"/>
        <c:crosses val="autoZero"/>
        <c:auto val="1"/>
        <c:lblAlgn val="ctr"/>
        <c:lblOffset val="100"/>
      </c:catAx>
      <c:valAx>
        <c:axId val="56165888"/>
        <c:scaling>
          <c:orientation val="minMax"/>
          <c:max val="25"/>
          <c:min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all private sector employees</a:t>
                </a:r>
              </a:p>
            </c:rich>
          </c:tx>
          <c:layout/>
        </c:title>
        <c:numFmt formatCode="General" sourceLinked="1"/>
        <c:tickLblPos val="nextTo"/>
        <c:crossAx val="5616435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5000636772798556"/>
          <c:y val="0.65524540972713674"/>
          <c:w val="0.58446260528669003"/>
          <c:h val="0.20480436878692351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Old age dependency </a:t>
            </a:r>
          </a:p>
          <a:p>
            <a:pPr>
              <a:defRPr/>
            </a:pPr>
            <a:r>
              <a:rPr lang="en-US"/>
              <a:t>- The share of seniors (65 &amp; older) as a percentage to 25</a:t>
            </a:r>
            <a:r>
              <a:rPr lang="en-US" baseline="0"/>
              <a:t> &amp; older </a:t>
            </a:r>
            <a:r>
              <a:rPr lang="en-US"/>
              <a:t>population </a:t>
            </a:r>
          </a:p>
        </c:rich>
      </c:tx>
      <c:layout>
        <c:manualLayout>
          <c:xMode val="edge"/>
          <c:yMode val="edge"/>
          <c:x val="0.13619116657699568"/>
          <c:y val="5.045871340928787E-2"/>
        </c:manualLayout>
      </c:layout>
      <c:overlay val="1"/>
    </c:title>
    <c:plotArea>
      <c:layout>
        <c:manualLayout>
          <c:layoutTarget val="inner"/>
          <c:xMode val="edge"/>
          <c:yMode val="edge"/>
          <c:x val="6.945876157842143E-2"/>
          <c:y val="2.6339448399648271E-2"/>
          <c:w val="0.92185355794494039"/>
          <c:h val="0.89492302702060134"/>
        </c:manualLayout>
      </c:layout>
      <c:lineChart>
        <c:grouping val="standard"/>
        <c:ser>
          <c:idx val="0"/>
          <c:order val="0"/>
          <c:tx>
            <c:strRef>
              <c:f>'old age'!$B$20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'old age'!$C$19:$G$19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'old age'!$C$20:$G$20</c:f>
              <c:numCache>
                <c:formatCode>General</c:formatCode>
                <c:ptCount val="5"/>
                <c:pt idx="0">
                  <c:v>0.15775300000000006</c:v>
                </c:pt>
                <c:pt idx="1">
                  <c:v>0.16717169999999995</c:v>
                </c:pt>
                <c:pt idx="2">
                  <c:v>0.16650570272259019</c:v>
                </c:pt>
                <c:pt idx="3">
                  <c:v>0.15293726077550346</c:v>
                </c:pt>
                <c:pt idx="4">
                  <c:v>0.17333110535550172</c:v>
                </c:pt>
              </c:numCache>
            </c:numRef>
          </c:val>
        </c:ser>
        <c:ser>
          <c:idx val="1"/>
          <c:order val="1"/>
          <c:tx>
            <c:strRef>
              <c:f>'old age'!$B$21</c:f>
              <c:strCache>
                <c:ptCount val="1"/>
                <c:pt idx="0">
                  <c:v>Peer group</c:v>
                </c:pt>
              </c:strCache>
            </c:strRef>
          </c:tx>
          <c:marker>
            <c:symbol val="none"/>
          </c:marker>
          <c:cat>
            <c:numRef>
              <c:f>'old age'!$C$19:$G$19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'old age'!$C$21:$G$21</c:f>
              <c:numCache>
                <c:formatCode>General</c:formatCode>
                <c:ptCount val="5"/>
                <c:pt idx="0">
                  <c:v>0.15449803571428583</c:v>
                </c:pt>
                <c:pt idx="1">
                  <c:v>0.17061633571428578</c:v>
                </c:pt>
                <c:pt idx="2">
                  <c:v>0.1806772178393812</c:v>
                </c:pt>
                <c:pt idx="3">
                  <c:v>0.18005634285714298</c:v>
                </c:pt>
                <c:pt idx="4">
                  <c:v>0.18938228571428581</c:v>
                </c:pt>
              </c:numCache>
            </c:numRef>
          </c:val>
        </c:ser>
        <c:ser>
          <c:idx val="2"/>
          <c:order val="2"/>
          <c:tx>
            <c:strRef>
              <c:f>'old age'!$B$22</c:f>
              <c:strCache>
                <c:ptCount val="1"/>
                <c:pt idx="0">
                  <c:v>Southeast</c:v>
                </c:pt>
              </c:strCache>
            </c:strRef>
          </c:tx>
          <c:spPr>
            <a:ln w="34925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'old age'!$C$19:$G$19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'old age'!$C$22:$G$22</c:f>
              <c:numCache>
                <c:formatCode>General</c:formatCode>
                <c:ptCount val="5"/>
                <c:pt idx="0">
                  <c:v>0.18690000000000007</c:v>
                </c:pt>
                <c:pt idx="1">
                  <c:v>0.19996000000000005</c:v>
                </c:pt>
                <c:pt idx="2">
                  <c:v>0.20577200000000001</c:v>
                </c:pt>
                <c:pt idx="3">
                  <c:v>0.20415610000000001</c:v>
                </c:pt>
                <c:pt idx="4">
                  <c:v>0.21072959999999999</c:v>
                </c:pt>
              </c:numCache>
            </c:numRef>
          </c:val>
        </c:ser>
        <c:marker val="1"/>
        <c:axId val="55133312"/>
        <c:axId val="55134848"/>
      </c:lineChart>
      <c:catAx>
        <c:axId val="55133312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55134848"/>
        <c:crosses val="autoZero"/>
        <c:auto val="1"/>
        <c:lblAlgn val="ctr"/>
        <c:lblOffset val="100"/>
      </c:catAx>
      <c:valAx>
        <c:axId val="55134848"/>
        <c:scaling>
          <c:orientation val="minMax"/>
          <c:max val="0.24000000000000016"/>
          <c:min val="0.12000000000000002"/>
        </c:scaling>
        <c:axPos val="l"/>
        <c:majorGridlines/>
        <c:numFmt formatCode="General" sourceLinked="1"/>
        <c:tickLblPos val="nextTo"/>
        <c:crossAx val="5513331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4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9.434954120058435E-2"/>
          <c:y val="0.76019953361845682"/>
          <c:w val="0.1910850193200557"/>
          <c:h val="0.12927474697935068"/>
        </c:manualLayout>
      </c:layout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Percentage of population living below the federal poverty line (1989-2010)</a:t>
            </a:r>
          </a:p>
        </c:rich>
      </c:tx>
      <c:layout>
        <c:manualLayout>
          <c:xMode val="edge"/>
          <c:yMode val="edge"/>
          <c:x val="0.15710027049001071"/>
          <c:y val="3.0275228045572779E-2"/>
        </c:manualLayout>
      </c:layout>
      <c:overlay val="1"/>
    </c:title>
    <c:plotArea>
      <c:layout>
        <c:manualLayout>
          <c:layoutTarget val="inner"/>
          <c:xMode val="edge"/>
          <c:yMode val="edge"/>
          <c:x val="6.3605873629208109E-2"/>
          <c:y val="2.2408754356335138E-2"/>
          <c:w val="0.9302628810369965"/>
          <c:h val="0.86964821774262024"/>
        </c:manualLayout>
      </c:layout>
      <c:lineChart>
        <c:grouping val="standard"/>
        <c:ser>
          <c:idx val="0"/>
          <c:order val="0"/>
          <c:tx>
            <c:strRef>
              <c:f>poverty!$C$19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poverty!$D$18:$T$18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poverty!$D$19:$T$19</c:f>
              <c:numCache>
                <c:formatCode>General</c:formatCode>
                <c:ptCount val="17"/>
                <c:pt idx="0">
                  <c:v>20.2</c:v>
                </c:pt>
                <c:pt idx="1">
                  <c:v>22.4</c:v>
                </c:pt>
                <c:pt idx="2">
                  <c:v>21</c:v>
                </c:pt>
                <c:pt idx="3">
                  <c:v>20.5</c:v>
                </c:pt>
                <c:pt idx="4">
                  <c:v>19.600000000000001</c:v>
                </c:pt>
                <c:pt idx="5">
                  <c:v>17.2</c:v>
                </c:pt>
                <c:pt idx="6">
                  <c:v>16.8</c:v>
                </c:pt>
                <c:pt idx="7">
                  <c:v>17.3</c:v>
                </c:pt>
                <c:pt idx="8">
                  <c:v>17.3</c:v>
                </c:pt>
                <c:pt idx="9">
                  <c:v>17.8</c:v>
                </c:pt>
                <c:pt idx="10">
                  <c:v>18</c:v>
                </c:pt>
                <c:pt idx="11">
                  <c:v>18</c:v>
                </c:pt>
                <c:pt idx="12">
                  <c:v>21.6</c:v>
                </c:pt>
                <c:pt idx="13">
                  <c:v>20.5</c:v>
                </c:pt>
                <c:pt idx="14">
                  <c:v>19.600000000000001</c:v>
                </c:pt>
                <c:pt idx="15">
                  <c:v>23.6</c:v>
                </c:pt>
                <c:pt idx="16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poverty!$C$20</c:f>
              <c:strCache>
                <c:ptCount val="1"/>
                <c:pt idx="0">
                  <c:v>Peer group average</c:v>
                </c:pt>
              </c:strCache>
            </c:strRef>
          </c:tx>
          <c:marker>
            <c:symbol val="none"/>
          </c:marker>
          <c:cat>
            <c:numRef>
              <c:f>poverty!$D$18:$T$18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poverty!$D$20:$T$20</c:f>
              <c:numCache>
                <c:formatCode>General</c:formatCode>
                <c:ptCount val="17"/>
                <c:pt idx="0">
                  <c:v>17.114285714285732</c:v>
                </c:pt>
                <c:pt idx="1">
                  <c:v>18.62857142857143</c:v>
                </c:pt>
                <c:pt idx="2">
                  <c:v>17.171428571428571</c:v>
                </c:pt>
                <c:pt idx="3">
                  <c:v>15.957142857142859</c:v>
                </c:pt>
                <c:pt idx="4">
                  <c:v>15.757142857142854</c:v>
                </c:pt>
                <c:pt idx="5">
                  <c:v>15.128571428571425</c:v>
                </c:pt>
                <c:pt idx="6">
                  <c:v>14.607142857142856</c:v>
                </c:pt>
                <c:pt idx="7">
                  <c:v>15.42857142857142</c:v>
                </c:pt>
                <c:pt idx="8">
                  <c:v>15.52857142857142</c:v>
                </c:pt>
                <c:pt idx="9">
                  <c:v>15.8</c:v>
                </c:pt>
                <c:pt idx="10">
                  <c:v>16.535714285714278</c:v>
                </c:pt>
                <c:pt idx="11">
                  <c:v>18.614285714285725</c:v>
                </c:pt>
                <c:pt idx="12">
                  <c:v>18.314285714285731</c:v>
                </c:pt>
                <c:pt idx="13">
                  <c:v>17.850000000000001</c:v>
                </c:pt>
                <c:pt idx="14">
                  <c:v>17.87857142857143</c:v>
                </c:pt>
                <c:pt idx="15">
                  <c:v>19.171428571428571</c:v>
                </c:pt>
                <c:pt idx="16">
                  <c:v>20.157142857142844</c:v>
                </c:pt>
              </c:numCache>
            </c:numRef>
          </c:val>
        </c:ser>
        <c:ser>
          <c:idx val="2"/>
          <c:order val="2"/>
          <c:tx>
            <c:strRef>
              <c:f>poverty!$C$21</c:f>
              <c:strCache>
                <c:ptCount val="1"/>
                <c:pt idx="0">
                  <c:v>US average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poverty!$D$18:$T$18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poverty!$D$21:$T$21</c:f>
              <c:numCache>
                <c:formatCode>General</c:formatCode>
                <c:ptCount val="17"/>
                <c:pt idx="0">
                  <c:v>12.8</c:v>
                </c:pt>
                <c:pt idx="1">
                  <c:v>15.1</c:v>
                </c:pt>
                <c:pt idx="2">
                  <c:v>13.8</c:v>
                </c:pt>
                <c:pt idx="3">
                  <c:v>13.3</c:v>
                </c:pt>
                <c:pt idx="4">
                  <c:v>12.7</c:v>
                </c:pt>
                <c:pt idx="5">
                  <c:v>11.9</c:v>
                </c:pt>
                <c:pt idx="6">
                  <c:v>11.3</c:v>
                </c:pt>
                <c:pt idx="7">
                  <c:v>11.7</c:v>
                </c:pt>
                <c:pt idx="8">
                  <c:v>12.1</c:v>
                </c:pt>
                <c:pt idx="9">
                  <c:v>12.5</c:v>
                </c:pt>
                <c:pt idx="10">
                  <c:v>12.7</c:v>
                </c:pt>
                <c:pt idx="11">
                  <c:v>13.3</c:v>
                </c:pt>
                <c:pt idx="12">
                  <c:v>13.3</c:v>
                </c:pt>
                <c:pt idx="13">
                  <c:v>13</c:v>
                </c:pt>
                <c:pt idx="14">
                  <c:v>13.2</c:v>
                </c:pt>
                <c:pt idx="15">
                  <c:v>14.3</c:v>
                </c:pt>
                <c:pt idx="16">
                  <c:v>15.3</c:v>
                </c:pt>
              </c:numCache>
            </c:numRef>
          </c:val>
        </c:ser>
        <c:marker val="1"/>
        <c:axId val="55195136"/>
        <c:axId val="55196672"/>
      </c:lineChart>
      <c:catAx>
        <c:axId val="55195136"/>
        <c:scaling>
          <c:orientation val="minMax"/>
        </c:scaling>
        <c:axPos val="b"/>
        <c:numFmt formatCode="General" sourceLinked="1"/>
        <c:tickLblPos val="nextTo"/>
        <c:crossAx val="55196672"/>
        <c:crosses val="autoZero"/>
        <c:auto val="1"/>
        <c:lblAlgn val="ctr"/>
        <c:lblOffset val="100"/>
      </c:catAx>
      <c:valAx>
        <c:axId val="55196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Poverty rate (%)</a:t>
                </a:r>
              </a:p>
            </c:rich>
          </c:tx>
          <c:layout/>
        </c:title>
        <c:numFmt formatCode="General" sourceLinked="1"/>
        <c:tickLblPos val="nextTo"/>
        <c:crossAx val="55195136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7.9684502149800329E-2"/>
          <c:y val="0.78231777292561711"/>
          <c:w val="0.86903913753277506"/>
          <c:h val="9.7382774078619699E-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Number of private employees</a:t>
            </a:r>
          </a:p>
        </c:rich>
      </c:tx>
      <c:layout>
        <c:manualLayout>
          <c:xMode val="edge"/>
          <c:yMode val="edge"/>
          <c:x val="0.36309580938898495"/>
          <c:y val="2.4220182436458175E-2"/>
        </c:manualLayout>
      </c:layout>
      <c:overlay val="1"/>
    </c:title>
    <c:plotArea>
      <c:layout>
        <c:manualLayout>
          <c:layoutTarget val="inner"/>
          <c:xMode val="edge"/>
          <c:yMode val="edge"/>
          <c:x val="6.6843609523537073E-2"/>
          <c:y val="2.2408754356335138E-2"/>
          <c:w val="0.91676987307918689"/>
          <c:h val="0.86964821774262024"/>
        </c:manualLayout>
      </c:layout>
      <c:lineChart>
        <c:grouping val="standard"/>
        <c:ser>
          <c:idx val="0"/>
          <c:order val="0"/>
          <c:tx>
            <c:strRef>
              <c:f>'priv employment'!$C$19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'priv employment'!$D$18:$X$18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'priv employment'!$D$19:$X$19</c:f>
              <c:numCache>
                <c:formatCode>General</c:formatCode>
                <c:ptCount val="21"/>
                <c:pt idx="0">
                  <c:v>24761</c:v>
                </c:pt>
                <c:pt idx="1">
                  <c:v>24709</c:v>
                </c:pt>
                <c:pt idx="2">
                  <c:v>25342</c:v>
                </c:pt>
                <c:pt idx="3">
                  <c:v>26512</c:v>
                </c:pt>
                <c:pt idx="4">
                  <c:v>27937</c:v>
                </c:pt>
                <c:pt idx="5">
                  <c:v>29734</c:v>
                </c:pt>
                <c:pt idx="6">
                  <c:v>31119</c:v>
                </c:pt>
                <c:pt idx="7">
                  <c:v>32127</c:v>
                </c:pt>
                <c:pt idx="8">
                  <c:v>32976</c:v>
                </c:pt>
                <c:pt idx="9">
                  <c:v>33480</c:v>
                </c:pt>
                <c:pt idx="10">
                  <c:v>33466</c:v>
                </c:pt>
                <c:pt idx="11">
                  <c:v>32841</c:v>
                </c:pt>
                <c:pt idx="12">
                  <c:v>34229</c:v>
                </c:pt>
                <c:pt idx="13">
                  <c:v>35274</c:v>
                </c:pt>
                <c:pt idx="14">
                  <c:v>36709</c:v>
                </c:pt>
                <c:pt idx="15">
                  <c:v>37771</c:v>
                </c:pt>
                <c:pt idx="16">
                  <c:v>38663</c:v>
                </c:pt>
                <c:pt idx="17">
                  <c:v>39690</c:v>
                </c:pt>
                <c:pt idx="18">
                  <c:v>38781</c:v>
                </c:pt>
                <c:pt idx="19">
                  <c:v>36436</c:v>
                </c:pt>
                <c:pt idx="20">
                  <c:v>35216</c:v>
                </c:pt>
              </c:numCache>
            </c:numRef>
          </c:val>
        </c:ser>
        <c:ser>
          <c:idx val="1"/>
          <c:order val="1"/>
          <c:tx>
            <c:strRef>
              <c:f>'priv employment'!$C$20</c:f>
              <c:strCache>
                <c:ptCount val="1"/>
                <c:pt idx="0">
                  <c:v>Peer average</c:v>
                </c:pt>
              </c:strCache>
            </c:strRef>
          </c:tx>
          <c:marker>
            <c:symbol val="none"/>
          </c:marker>
          <c:cat>
            <c:numRef>
              <c:f>'priv employment'!$D$18:$X$18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'priv employment'!$D$20:$X$20</c:f>
              <c:numCache>
                <c:formatCode>General</c:formatCode>
                <c:ptCount val="21"/>
                <c:pt idx="0">
                  <c:v>31458.5</c:v>
                </c:pt>
                <c:pt idx="1">
                  <c:v>31207.714285714301</c:v>
                </c:pt>
                <c:pt idx="2">
                  <c:v>31840.785714285721</c:v>
                </c:pt>
                <c:pt idx="3">
                  <c:v>32767.57142857142</c:v>
                </c:pt>
                <c:pt idx="4">
                  <c:v>34033.214285714275</c:v>
                </c:pt>
                <c:pt idx="5">
                  <c:v>35157.571428571413</c:v>
                </c:pt>
                <c:pt idx="6">
                  <c:v>35962.357142857145</c:v>
                </c:pt>
                <c:pt idx="7">
                  <c:v>36762.785714285703</c:v>
                </c:pt>
                <c:pt idx="8">
                  <c:v>37290.928571428602</c:v>
                </c:pt>
                <c:pt idx="9">
                  <c:v>38114.857142857145</c:v>
                </c:pt>
                <c:pt idx="10">
                  <c:v>38447.285714285703</c:v>
                </c:pt>
                <c:pt idx="11">
                  <c:v>38096.071428571413</c:v>
                </c:pt>
                <c:pt idx="12">
                  <c:v>38080.214285714275</c:v>
                </c:pt>
                <c:pt idx="13">
                  <c:v>38087.714285714275</c:v>
                </c:pt>
                <c:pt idx="14">
                  <c:v>38829.285714285703</c:v>
                </c:pt>
                <c:pt idx="15">
                  <c:v>39336.428571428602</c:v>
                </c:pt>
                <c:pt idx="16">
                  <c:v>40352.5</c:v>
                </c:pt>
                <c:pt idx="17">
                  <c:v>41080</c:v>
                </c:pt>
                <c:pt idx="18">
                  <c:v>40748.785714285703</c:v>
                </c:pt>
                <c:pt idx="19">
                  <c:v>38638.142857142884</c:v>
                </c:pt>
                <c:pt idx="20">
                  <c:v>38276.142857142884</c:v>
                </c:pt>
              </c:numCache>
            </c:numRef>
          </c:val>
        </c:ser>
        <c:marker val="1"/>
        <c:axId val="55515776"/>
        <c:axId val="55525760"/>
      </c:lineChart>
      <c:catAx>
        <c:axId val="55515776"/>
        <c:scaling>
          <c:orientation val="minMax"/>
        </c:scaling>
        <c:axPos val="b"/>
        <c:numFmt formatCode="General" sourceLinked="1"/>
        <c:tickLblPos val="nextTo"/>
        <c:crossAx val="55525760"/>
        <c:crosses val="autoZero"/>
        <c:auto val="1"/>
        <c:lblAlgn val="ctr"/>
        <c:lblOffset val="100"/>
      </c:catAx>
      <c:valAx>
        <c:axId val="55525760"/>
        <c:scaling>
          <c:orientation val="minMax"/>
          <c:min val="20000"/>
        </c:scaling>
        <c:axPos val="l"/>
        <c:majorGridlines/>
        <c:numFmt formatCode="General" sourceLinked="1"/>
        <c:tickLblPos val="nextTo"/>
        <c:crossAx val="55515776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53531158954179126"/>
          <c:y val="0.72992430557288424"/>
          <c:w val="0.35188041775987222"/>
          <c:h val="7.9050289140347493E-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Number of private employees as a share of the total population</a:t>
            </a:r>
          </a:p>
        </c:rich>
      </c:tx>
      <c:layout>
        <c:manualLayout>
          <c:xMode val="edge"/>
          <c:yMode val="edge"/>
          <c:x val="0.21354821800516627"/>
          <c:y val="4.0366970727430326E-2"/>
        </c:manualLayout>
      </c:layout>
      <c:overlay val="1"/>
    </c:title>
    <c:plotArea>
      <c:layout>
        <c:manualLayout>
          <c:layoutTarget val="inner"/>
          <c:xMode val="edge"/>
          <c:yMode val="edge"/>
          <c:x val="5.5687396236026795E-2"/>
          <c:y val="2.2408754356335138E-2"/>
          <c:w val="0.9279407367553566"/>
          <c:h val="0.86561152066987612"/>
        </c:manualLayout>
      </c:layout>
      <c:lineChart>
        <c:grouping val="standard"/>
        <c:ser>
          <c:idx val="0"/>
          <c:order val="0"/>
          <c:tx>
            <c:strRef>
              <c:f>'priv per pop'!$C$54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'priv per pop'!$D$53:$X$53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'priv per pop'!$D$54:$X$54</c:f>
              <c:numCache>
                <c:formatCode>General</c:formatCode>
                <c:ptCount val="21"/>
                <c:pt idx="0">
                  <c:v>0.32406716662085955</c:v>
                </c:pt>
                <c:pt idx="1">
                  <c:v>0.31804608057665096</c:v>
                </c:pt>
                <c:pt idx="2">
                  <c:v>0.31996262767824479</c:v>
                </c:pt>
                <c:pt idx="3">
                  <c:v>0.3212368685705978</c:v>
                </c:pt>
                <c:pt idx="4">
                  <c:v>0.32933701136417237</c:v>
                </c:pt>
                <c:pt idx="5">
                  <c:v>0.3445103582518424</c:v>
                </c:pt>
                <c:pt idx="6">
                  <c:v>0.35376570226794757</c:v>
                </c:pt>
                <c:pt idx="7">
                  <c:v>0.3594790256347139</c:v>
                </c:pt>
                <c:pt idx="8">
                  <c:v>0.36463355300986344</c:v>
                </c:pt>
                <c:pt idx="9">
                  <c:v>0.3660136435193283</c:v>
                </c:pt>
                <c:pt idx="10">
                  <c:v>0.36294818124633982</c:v>
                </c:pt>
                <c:pt idx="11">
                  <c:v>0.35541438497002242</c:v>
                </c:pt>
                <c:pt idx="12">
                  <c:v>0.3645144457578568</c:v>
                </c:pt>
                <c:pt idx="13">
                  <c:v>0.37443077478319031</c:v>
                </c:pt>
                <c:pt idx="14">
                  <c:v>0.38036472904362262</c:v>
                </c:pt>
                <c:pt idx="15">
                  <c:v>0.38434768451151385</c:v>
                </c:pt>
                <c:pt idx="16">
                  <c:v>0.38435462064577713</c:v>
                </c:pt>
                <c:pt idx="17">
                  <c:v>0.39006604292790337</c:v>
                </c:pt>
                <c:pt idx="18">
                  <c:v>0.36963152175985076</c:v>
                </c:pt>
                <c:pt idx="19">
                  <c:v>0.3386780439288738</c:v>
                </c:pt>
                <c:pt idx="20">
                  <c:v>0.32092150108444095</c:v>
                </c:pt>
              </c:numCache>
            </c:numRef>
          </c:val>
        </c:ser>
        <c:ser>
          <c:idx val="1"/>
          <c:order val="1"/>
          <c:tx>
            <c:strRef>
              <c:f>'priv per pop'!$C$55</c:f>
              <c:strCache>
                <c:ptCount val="1"/>
                <c:pt idx="0">
                  <c:v>Peer average</c:v>
                </c:pt>
              </c:strCache>
            </c:strRef>
          </c:tx>
          <c:marker>
            <c:symbol val="none"/>
          </c:marker>
          <c:cat>
            <c:numRef>
              <c:f>'priv per pop'!$D$53:$X$53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'priv per pop'!$D$55:$X$55</c:f>
              <c:numCache>
                <c:formatCode>General</c:formatCode>
                <c:ptCount val="21"/>
                <c:pt idx="0">
                  <c:v>0.33328776378031783</c:v>
                </c:pt>
                <c:pt idx="1">
                  <c:v>0.32595765186222003</c:v>
                </c:pt>
                <c:pt idx="2">
                  <c:v>0.32809602117674175</c:v>
                </c:pt>
                <c:pt idx="3">
                  <c:v>0.33338840832328376</c:v>
                </c:pt>
                <c:pt idx="4">
                  <c:v>0.34164839409622277</c:v>
                </c:pt>
                <c:pt idx="5">
                  <c:v>0.3475912258530619</c:v>
                </c:pt>
                <c:pt idx="6">
                  <c:v>0.35035135034805187</c:v>
                </c:pt>
                <c:pt idx="7">
                  <c:v>0.35306499901277127</c:v>
                </c:pt>
                <c:pt idx="8">
                  <c:v>0.35444969268251081</c:v>
                </c:pt>
                <c:pt idx="9">
                  <c:v>0.35892891568479357</c:v>
                </c:pt>
                <c:pt idx="10">
                  <c:v>0.35822652983389641</c:v>
                </c:pt>
                <c:pt idx="11">
                  <c:v>0.35255453287280764</c:v>
                </c:pt>
                <c:pt idx="12">
                  <c:v>0.34940725521705196</c:v>
                </c:pt>
                <c:pt idx="13">
                  <c:v>0.34589127437504263</c:v>
                </c:pt>
                <c:pt idx="14">
                  <c:v>0.34806170142254339</c:v>
                </c:pt>
                <c:pt idx="15">
                  <c:v>0.34902705403599565</c:v>
                </c:pt>
                <c:pt idx="16">
                  <c:v>0.35220958473956321</c:v>
                </c:pt>
                <c:pt idx="17">
                  <c:v>0.35314579322651235</c:v>
                </c:pt>
                <c:pt idx="18">
                  <c:v>0.34631509880981393</c:v>
                </c:pt>
                <c:pt idx="19">
                  <c:v>0.32385775288133917</c:v>
                </c:pt>
                <c:pt idx="20">
                  <c:v>0.31786488666312523</c:v>
                </c:pt>
              </c:numCache>
            </c:numRef>
          </c:val>
        </c:ser>
        <c:ser>
          <c:idx val="2"/>
          <c:order val="2"/>
          <c:tx>
            <c:strRef>
              <c:f>'priv per pop'!$C$56</c:f>
              <c:strCache>
                <c:ptCount val="1"/>
                <c:pt idx="0">
                  <c:v>Southeast</c:v>
                </c:pt>
              </c:strCache>
            </c:strRef>
          </c:tx>
          <c:spPr>
            <a:ln w="34925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'priv per pop'!$D$53:$X$53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'priv per pop'!$D$56:$X$56</c:f>
              <c:numCache>
                <c:formatCode>General</c:formatCode>
                <c:ptCount val="21"/>
                <c:pt idx="0">
                  <c:v>0.34338907434286425</c:v>
                </c:pt>
                <c:pt idx="1">
                  <c:v>0.3328290477639359</c:v>
                </c:pt>
                <c:pt idx="2">
                  <c:v>0.33338057395210041</c:v>
                </c:pt>
                <c:pt idx="3">
                  <c:v>0.33465812783550553</c:v>
                </c:pt>
                <c:pt idx="4">
                  <c:v>0.34906517729255793</c:v>
                </c:pt>
                <c:pt idx="5">
                  <c:v>0.35547966137236786</c:v>
                </c:pt>
                <c:pt idx="6">
                  <c:v>0.35301016240136351</c:v>
                </c:pt>
                <c:pt idx="7">
                  <c:v>0.35755486413837673</c:v>
                </c:pt>
                <c:pt idx="8">
                  <c:v>0.3686366503730063</c:v>
                </c:pt>
                <c:pt idx="9">
                  <c:v>0.37221947653150705</c:v>
                </c:pt>
                <c:pt idx="10">
                  <c:v>0.37506217802561481</c:v>
                </c:pt>
                <c:pt idx="11">
                  <c:v>0.36749613594649538</c:v>
                </c:pt>
                <c:pt idx="12">
                  <c:v>0.35858613054613675</c:v>
                </c:pt>
                <c:pt idx="13">
                  <c:v>0.3538857744393365</c:v>
                </c:pt>
                <c:pt idx="14">
                  <c:v>0.35560716526423758</c:v>
                </c:pt>
                <c:pt idx="15">
                  <c:v>0.35855491499405001</c:v>
                </c:pt>
                <c:pt idx="16">
                  <c:v>0.36182895112139213</c:v>
                </c:pt>
                <c:pt idx="17">
                  <c:v>0.36015164662286681</c:v>
                </c:pt>
                <c:pt idx="18">
                  <c:v>0.34915036536857635</c:v>
                </c:pt>
                <c:pt idx="19">
                  <c:v>0.32396597925232862</c:v>
                </c:pt>
                <c:pt idx="20">
                  <c:v>0.3180722838954137</c:v>
                </c:pt>
              </c:numCache>
            </c:numRef>
          </c:val>
        </c:ser>
        <c:marker val="1"/>
        <c:axId val="55574528"/>
        <c:axId val="55576064"/>
      </c:lineChart>
      <c:catAx>
        <c:axId val="55574528"/>
        <c:scaling>
          <c:orientation val="minMax"/>
        </c:scaling>
        <c:axPos val="b"/>
        <c:numFmt formatCode="General" sourceLinked="1"/>
        <c:tickLblPos val="nextTo"/>
        <c:crossAx val="55576064"/>
        <c:crosses val="autoZero"/>
        <c:auto val="1"/>
        <c:lblAlgn val="ctr"/>
        <c:lblOffset val="100"/>
      </c:catAx>
      <c:valAx>
        <c:axId val="55576064"/>
        <c:scaling>
          <c:orientation val="minMax"/>
          <c:min val="0.30000000000000016"/>
        </c:scaling>
        <c:axPos val="l"/>
        <c:majorGridlines/>
        <c:numFmt formatCode="General" sourceLinked="1"/>
        <c:tickLblPos val="nextTo"/>
        <c:crossAx val="55574528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3244055172210134"/>
          <c:y val="0.72992430557288301"/>
          <c:w val="0.52620539245045861"/>
          <c:h val="7.0976894994861192E-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Share of government employment in total employment</a:t>
            </a:r>
          </a:p>
        </c:rich>
      </c:tx>
      <c:layout>
        <c:manualLayout>
          <c:xMode val="edge"/>
          <c:yMode val="edge"/>
          <c:x val="0.18895759831449044"/>
          <c:y val="2.4220182436458175E-2"/>
        </c:manualLayout>
      </c:layout>
      <c:overlay val="1"/>
    </c:title>
    <c:plotArea>
      <c:layout>
        <c:manualLayout>
          <c:layoutTarget val="inner"/>
          <c:xMode val="edge"/>
          <c:yMode val="edge"/>
          <c:x val="5.5687396236026879E-2"/>
          <c:y val="2.2408754356335138E-2"/>
          <c:w val="0.9319988944147658"/>
          <c:h val="0.88781335456996158"/>
        </c:manualLayout>
      </c:layout>
      <c:lineChart>
        <c:grouping val="standard"/>
        <c:ser>
          <c:idx val="0"/>
          <c:order val="0"/>
          <c:tx>
            <c:strRef>
              <c:f>'gov share'!$C$21</c:f>
              <c:strCache>
                <c:ptCount val="1"/>
                <c:pt idx="0">
                  <c:v>Southeast</c:v>
                </c:pt>
              </c:strCache>
            </c:strRef>
          </c:tx>
          <c:spPr>
            <a:ln w="31750" cap="sq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'gov share'!$D$20:$X$20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'gov share'!$D$21:$X$21</c:f>
              <c:numCache>
                <c:formatCode>General</c:formatCode>
                <c:ptCount val="21"/>
                <c:pt idx="0">
                  <c:v>0.17695727272727282</c:v>
                </c:pt>
                <c:pt idx="1">
                  <c:v>0.18028128181818193</c:v>
                </c:pt>
                <c:pt idx="2">
                  <c:v>0.17998642727272737</c:v>
                </c:pt>
                <c:pt idx="3">
                  <c:v>0.17708680909090913</c:v>
                </c:pt>
                <c:pt idx="4">
                  <c:v>0.17419710000000008</c:v>
                </c:pt>
                <c:pt idx="5">
                  <c:v>0.17133543636363641</c:v>
                </c:pt>
                <c:pt idx="6">
                  <c:v>0.16967822727272727</c:v>
                </c:pt>
                <c:pt idx="7">
                  <c:v>0.16821234545454553</c:v>
                </c:pt>
                <c:pt idx="8">
                  <c:v>0.16698196363636372</c:v>
                </c:pt>
                <c:pt idx="9">
                  <c:v>0.16642500909090913</c:v>
                </c:pt>
                <c:pt idx="10">
                  <c:v>0.16724996363636374</c:v>
                </c:pt>
                <c:pt idx="11">
                  <c:v>0.17039896363636373</c:v>
                </c:pt>
                <c:pt idx="12">
                  <c:v>0.17410903636363639</c:v>
                </c:pt>
                <c:pt idx="13">
                  <c:v>0.17589871818181821</c:v>
                </c:pt>
                <c:pt idx="14">
                  <c:v>0.17478607272727278</c:v>
                </c:pt>
                <c:pt idx="15">
                  <c:v>0.17344146363636376</c:v>
                </c:pt>
                <c:pt idx="16">
                  <c:v>0.1714805909090909</c:v>
                </c:pt>
                <c:pt idx="17">
                  <c:v>0.17207661818181819</c:v>
                </c:pt>
                <c:pt idx="18">
                  <c:v>0.17569258181818181</c:v>
                </c:pt>
                <c:pt idx="19">
                  <c:v>0.18477753636363639</c:v>
                </c:pt>
                <c:pt idx="20">
                  <c:v>0.18644783636363646</c:v>
                </c:pt>
              </c:numCache>
            </c:numRef>
          </c:val>
        </c:ser>
        <c:ser>
          <c:idx val="1"/>
          <c:order val="1"/>
          <c:tx>
            <c:strRef>
              <c:f>'gov share'!$C$22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'gov share'!$D$20:$X$20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'gov share'!$D$22:$X$22</c:f>
              <c:numCache>
                <c:formatCode>General</c:formatCode>
                <c:ptCount val="21"/>
                <c:pt idx="0">
                  <c:v>0.21950069999999999</c:v>
                </c:pt>
                <c:pt idx="1">
                  <c:v>0.21185930000000006</c:v>
                </c:pt>
                <c:pt idx="2">
                  <c:v>0.21547320000000006</c:v>
                </c:pt>
                <c:pt idx="3">
                  <c:v>0.21684930000000008</c:v>
                </c:pt>
                <c:pt idx="4">
                  <c:v>0.2158255</c:v>
                </c:pt>
                <c:pt idx="5">
                  <c:v>0.21119510000000005</c:v>
                </c:pt>
                <c:pt idx="6">
                  <c:v>0.20728569999999999</c:v>
                </c:pt>
                <c:pt idx="7">
                  <c:v>0.22821730000000007</c:v>
                </c:pt>
                <c:pt idx="8">
                  <c:v>0.23359750000000001</c:v>
                </c:pt>
                <c:pt idx="9">
                  <c:v>0.23479000000000005</c:v>
                </c:pt>
                <c:pt idx="10">
                  <c:v>0.23963920000000005</c:v>
                </c:pt>
                <c:pt idx="11">
                  <c:v>0.24489559999999999</c:v>
                </c:pt>
                <c:pt idx="12">
                  <c:v>0.23886499999999999</c:v>
                </c:pt>
                <c:pt idx="13">
                  <c:v>0.24014479999999999</c:v>
                </c:pt>
                <c:pt idx="14">
                  <c:v>0.22642979999999999</c:v>
                </c:pt>
                <c:pt idx="15">
                  <c:v>0.22286690000000001</c:v>
                </c:pt>
                <c:pt idx="16">
                  <c:v>0.21741150000000006</c:v>
                </c:pt>
                <c:pt idx="17">
                  <c:v>0.21711340000000007</c:v>
                </c:pt>
                <c:pt idx="18">
                  <c:v>0.22759320000000005</c:v>
                </c:pt>
                <c:pt idx="19">
                  <c:v>0.23708620000000005</c:v>
                </c:pt>
                <c:pt idx="20">
                  <c:v>0.23794690000000007</c:v>
                </c:pt>
              </c:numCache>
            </c:numRef>
          </c:val>
        </c:ser>
        <c:ser>
          <c:idx val="2"/>
          <c:order val="2"/>
          <c:tx>
            <c:strRef>
              <c:f>'gov share'!$C$23</c:f>
              <c:strCache>
                <c:ptCount val="1"/>
                <c:pt idx="0">
                  <c:v>Peer average * (without Montgomery, TN)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'gov share'!$D$20:$X$20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'gov share'!$D$23:$X$23</c:f>
              <c:numCache>
                <c:formatCode>General</c:formatCode>
                <c:ptCount val="21"/>
                <c:pt idx="0">
                  <c:v>0.22777737692307687</c:v>
                </c:pt>
                <c:pt idx="1">
                  <c:v>0.23027384615384616</c:v>
                </c:pt>
                <c:pt idx="2">
                  <c:v>0.22900594615384617</c:v>
                </c:pt>
                <c:pt idx="3">
                  <c:v>0.22707616923076918</c:v>
                </c:pt>
                <c:pt idx="4">
                  <c:v>0.22429903846153851</c:v>
                </c:pt>
                <c:pt idx="5">
                  <c:v>0.22188946923076922</c:v>
                </c:pt>
                <c:pt idx="6">
                  <c:v>0.21954330769230782</c:v>
                </c:pt>
                <c:pt idx="7">
                  <c:v>0.22109976153846156</c:v>
                </c:pt>
                <c:pt idx="8">
                  <c:v>0.21825003076923086</c:v>
                </c:pt>
                <c:pt idx="9">
                  <c:v>0.21841874615384621</c:v>
                </c:pt>
                <c:pt idx="10">
                  <c:v>0.22138483846153847</c:v>
                </c:pt>
                <c:pt idx="11">
                  <c:v>0.22284725384615389</c:v>
                </c:pt>
                <c:pt idx="12">
                  <c:v>0.22662803076923088</c:v>
                </c:pt>
                <c:pt idx="13">
                  <c:v>0.22771121538461536</c:v>
                </c:pt>
                <c:pt idx="14">
                  <c:v>0.22455566153846163</c:v>
                </c:pt>
                <c:pt idx="15">
                  <c:v>0.22254275384615391</c:v>
                </c:pt>
                <c:pt idx="16">
                  <c:v>0.21937316923076919</c:v>
                </c:pt>
                <c:pt idx="17">
                  <c:v>0.21960083076923084</c:v>
                </c:pt>
                <c:pt idx="18">
                  <c:v>0.22436769230769235</c:v>
                </c:pt>
                <c:pt idx="19">
                  <c:v>0.23349816923076933</c:v>
                </c:pt>
                <c:pt idx="20">
                  <c:v>0.23448361538461537</c:v>
                </c:pt>
              </c:numCache>
            </c:numRef>
          </c:val>
        </c:ser>
        <c:marker val="1"/>
        <c:axId val="55640448"/>
        <c:axId val="55641984"/>
      </c:lineChart>
      <c:catAx>
        <c:axId val="55640448"/>
        <c:scaling>
          <c:orientation val="minMax"/>
        </c:scaling>
        <c:axPos val="b"/>
        <c:numFmt formatCode="General" sourceLinked="1"/>
        <c:tickLblPos val="nextTo"/>
        <c:crossAx val="55641984"/>
        <c:crosses val="autoZero"/>
        <c:auto val="1"/>
        <c:lblAlgn val="ctr"/>
        <c:lblOffset val="100"/>
      </c:catAx>
      <c:valAx>
        <c:axId val="55641984"/>
        <c:scaling>
          <c:orientation val="minMax"/>
          <c:min val="0.15000000000000024"/>
        </c:scaling>
        <c:axPos val="l"/>
        <c:majorGridlines/>
        <c:numFmt formatCode="General" sourceLinked="1"/>
        <c:tickLblPos val="nextTo"/>
        <c:crossAx val="55640448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6.6176843803323948E-2"/>
          <c:y val="0.75607924195278875"/>
          <c:w val="0.36685311497255946"/>
          <c:h val="0.14985983602427941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Yearly average unemployment rate (1990-2010)</a:t>
            </a:r>
          </a:p>
        </c:rich>
      </c:tx>
      <c:layout>
        <c:manualLayout>
          <c:xMode val="edge"/>
          <c:yMode val="edge"/>
          <c:x val="0.28235382603551717"/>
          <c:y val="2.8256879509201211E-2"/>
        </c:manualLayout>
      </c:layout>
      <c:overlay val="1"/>
    </c:title>
    <c:plotArea>
      <c:layout>
        <c:manualLayout>
          <c:layoutTarget val="inner"/>
          <c:xMode val="edge"/>
          <c:yMode val="edge"/>
          <c:x val="5.1885562699510605E-2"/>
          <c:y val="2.2408754356335138E-2"/>
          <c:w val="0.94184141773311036"/>
          <c:h val="0.8817583089608475"/>
        </c:manualLayout>
      </c:layout>
      <c:lineChart>
        <c:grouping val="standard"/>
        <c:ser>
          <c:idx val="0"/>
          <c:order val="0"/>
          <c:tx>
            <c:strRef>
              <c:f>unemp!$C$19</c:f>
              <c:strCache>
                <c:ptCount val="1"/>
                <c:pt idx="0">
                  <c:v>Lowndes county unemployment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unemp!$D$18:$X$18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unemp!$D$19:$X$19</c:f>
              <c:numCache>
                <c:formatCode>General</c:formatCode>
                <c:ptCount val="21"/>
                <c:pt idx="0">
                  <c:v>4.5</c:v>
                </c:pt>
                <c:pt idx="1">
                  <c:v>3.9</c:v>
                </c:pt>
                <c:pt idx="2">
                  <c:v>5.9</c:v>
                </c:pt>
                <c:pt idx="3">
                  <c:v>5.5</c:v>
                </c:pt>
                <c:pt idx="4">
                  <c:v>4.3</c:v>
                </c:pt>
                <c:pt idx="5">
                  <c:v>3.9</c:v>
                </c:pt>
                <c:pt idx="6">
                  <c:v>3.6</c:v>
                </c:pt>
                <c:pt idx="7">
                  <c:v>4</c:v>
                </c:pt>
                <c:pt idx="8">
                  <c:v>4</c:v>
                </c:pt>
                <c:pt idx="9">
                  <c:v>4.2</c:v>
                </c:pt>
                <c:pt idx="10">
                  <c:v>4.4000000000000004</c:v>
                </c:pt>
                <c:pt idx="11">
                  <c:v>3.8</c:v>
                </c:pt>
                <c:pt idx="12">
                  <c:v>3.7</c:v>
                </c:pt>
                <c:pt idx="13">
                  <c:v>3.5</c:v>
                </c:pt>
                <c:pt idx="14">
                  <c:v>3.5</c:v>
                </c:pt>
                <c:pt idx="15">
                  <c:v>3.9</c:v>
                </c:pt>
                <c:pt idx="16">
                  <c:v>3.8</c:v>
                </c:pt>
                <c:pt idx="17">
                  <c:v>3.9</c:v>
                </c:pt>
                <c:pt idx="18">
                  <c:v>5.4</c:v>
                </c:pt>
                <c:pt idx="19">
                  <c:v>8.1</c:v>
                </c:pt>
                <c:pt idx="20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unemp!$C$20</c:f>
              <c:strCache>
                <c:ptCount val="1"/>
                <c:pt idx="0">
                  <c:v>Peer group average unemployment</c:v>
                </c:pt>
              </c:strCache>
            </c:strRef>
          </c:tx>
          <c:marker>
            <c:symbol val="none"/>
          </c:marker>
          <c:cat>
            <c:numRef>
              <c:f>unemp!$D$18:$X$18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unemp!$D$20:$X$20</c:f>
              <c:numCache>
                <c:formatCode>General</c:formatCode>
                <c:ptCount val="21"/>
                <c:pt idx="0">
                  <c:v>5.4928571428571429</c:v>
                </c:pt>
                <c:pt idx="1">
                  <c:v>5.9357142857142877</c:v>
                </c:pt>
                <c:pt idx="2">
                  <c:v>6.2714285714285714</c:v>
                </c:pt>
                <c:pt idx="3">
                  <c:v>5.871428571428571</c:v>
                </c:pt>
                <c:pt idx="4">
                  <c:v>5.0500000000000016</c:v>
                </c:pt>
                <c:pt idx="5">
                  <c:v>4.8071428571428561</c:v>
                </c:pt>
                <c:pt idx="6">
                  <c:v>4.8571428571428541</c:v>
                </c:pt>
                <c:pt idx="7">
                  <c:v>4.5857142857142863</c:v>
                </c:pt>
                <c:pt idx="8">
                  <c:v>4.0714285714285712</c:v>
                </c:pt>
                <c:pt idx="9">
                  <c:v>3.8285714285714292</c:v>
                </c:pt>
                <c:pt idx="10">
                  <c:v>4.0285714285714285</c:v>
                </c:pt>
                <c:pt idx="11">
                  <c:v>4.6928571428571413</c:v>
                </c:pt>
                <c:pt idx="12">
                  <c:v>5.3285714285714265</c:v>
                </c:pt>
                <c:pt idx="13">
                  <c:v>5.3999999999999995</c:v>
                </c:pt>
                <c:pt idx="14">
                  <c:v>5.1428571428571415</c:v>
                </c:pt>
                <c:pt idx="15">
                  <c:v>5.1928571428571422</c:v>
                </c:pt>
                <c:pt idx="16">
                  <c:v>4.4357142857142877</c:v>
                </c:pt>
                <c:pt idx="17">
                  <c:v>4.3142857142857114</c:v>
                </c:pt>
                <c:pt idx="18">
                  <c:v>5.5642857142857132</c:v>
                </c:pt>
                <c:pt idx="19">
                  <c:v>8.9</c:v>
                </c:pt>
                <c:pt idx="20">
                  <c:v>9.0714285714285712</c:v>
                </c:pt>
              </c:numCache>
            </c:numRef>
          </c:val>
        </c:ser>
        <c:ser>
          <c:idx val="2"/>
          <c:order val="2"/>
          <c:tx>
            <c:strRef>
              <c:f>unemp!$C$21</c:f>
              <c:strCache>
                <c:ptCount val="1"/>
                <c:pt idx="0">
                  <c:v>US average unemployment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unemp!$D$18:$X$18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unemp!$D$21:$X$21</c:f>
              <c:numCache>
                <c:formatCode>General</c:formatCode>
                <c:ptCount val="21"/>
                <c:pt idx="0">
                  <c:v>5.6</c:v>
                </c:pt>
                <c:pt idx="1">
                  <c:v>6.8</c:v>
                </c:pt>
                <c:pt idx="2">
                  <c:v>7.5</c:v>
                </c:pt>
                <c:pt idx="3">
                  <c:v>6.9</c:v>
                </c:pt>
                <c:pt idx="4">
                  <c:v>6.1</c:v>
                </c:pt>
                <c:pt idx="5">
                  <c:v>5.6</c:v>
                </c:pt>
                <c:pt idx="6">
                  <c:v>5.4</c:v>
                </c:pt>
                <c:pt idx="7">
                  <c:v>4.9000000000000004</c:v>
                </c:pt>
                <c:pt idx="8">
                  <c:v>4.5</c:v>
                </c:pt>
                <c:pt idx="9">
                  <c:v>4.2</c:v>
                </c:pt>
                <c:pt idx="10">
                  <c:v>4</c:v>
                </c:pt>
                <c:pt idx="11">
                  <c:v>4.7</c:v>
                </c:pt>
                <c:pt idx="12">
                  <c:v>5.8</c:v>
                </c:pt>
                <c:pt idx="13">
                  <c:v>6</c:v>
                </c:pt>
                <c:pt idx="14">
                  <c:v>5.5</c:v>
                </c:pt>
                <c:pt idx="15">
                  <c:v>5.0999999999999996</c:v>
                </c:pt>
                <c:pt idx="16">
                  <c:v>4.5999999999999996</c:v>
                </c:pt>
                <c:pt idx="17">
                  <c:v>4.5999999999999996</c:v>
                </c:pt>
                <c:pt idx="18">
                  <c:v>5.8</c:v>
                </c:pt>
                <c:pt idx="19">
                  <c:v>9.3000000000000007</c:v>
                </c:pt>
                <c:pt idx="20">
                  <c:v>9.6</c:v>
                </c:pt>
              </c:numCache>
            </c:numRef>
          </c:val>
        </c:ser>
        <c:marker val="1"/>
        <c:axId val="55694080"/>
        <c:axId val="55695616"/>
      </c:lineChart>
      <c:catAx>
        <c:axId val="55694080"/>
        <c:scaling>
          <c:orientation val="minMax"/>
        </c:scaling>
        <c:axPos val="b"/>
        <c:numFmt formatCode="General" sourceLinked="1"/>
        <c:tickLblPos val="nextTo"/>
        <c:crossAx val="55695616"/>
        <c:crosses val="autoZero"/>
        <c:auto val="1"/>
        <c:lblAlgn val="ctr"/>
        <c:lblOffset val="100"/>
      </c:catAx>
      <c:valAx>
        <c:axId val="55695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Unemployment rate (%)</a:t>
                </a:r>
              </a:p>
            </c:rich>
          </c:tx>
          <c:layout/>
        </c:title>
        <c:numFmt formatCode="General" sourceLinked="1"/>
        <c:tickLblPos val="nextTo"/>
        <c:crossAx val="55694080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5.5298987900394024E-2"/>
          <c:y val="0.82066639511667727"/>
          <c:w val="0.92419046797263527"/>
          <c:h val="8.9309379933133898E-2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Median Income (1989-2010)</a:t>
            </a:r>
          </a:p>
        </c:rich>
      </c:tx>
      <c:layout>
        <c:manualLayout>
          <c:xMode val="edge"/>
          <c:yMode val="edge"/>
          <c:x val="0.34136928300305835"/>
          <c:y val="3.4311925118315802E-2"/>
        </c:manualLayout>
      </c:layout>
      <c:overlay val="1"/>
    </c:title>
    <c:plotArea>
      <c:layout>
        <c:manualLayout>
          <c:layoutTarget val="inner"/>
          <c:xMode val="edge"/>
          <c:yMode val="edge"/>
          <c:x val="8.1493998185659278E-2"/>
          <c:y val="2.2408754356335138E-2"/>
          <c:w val="0.90797963988191088"/>
          <c:h val="0.87570326335173365"/>
        </c:manualLayout>
      </c:layout>
      <c:lineChart>
        <c:grouping val="standard"/>
        <c:ser>
          <c:idx val="0"/>
          <c:order val="0"/>
          <c:tx>
            <c:strRef>
              <c:f>medinc!$C$19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medinc!$D$18:$T$18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medinc!$D$19:$T$19</c:f>
              <c:numCache>
                <c:formatCode>General</c:formatCode>
                <c:ptCount val="17"/>
                <c:pt idx="0">
                  <c:v>22309</c:v>
                </c:pt>
                <c:pt idx="1">
                  <c:v>26314</c:v>
                </c:pt>
                <c:pt idx="2">
                  <c:v>28900</c:v>
                </c:pt>
                <c:pt idx="3">
                  <c:v>30296</c:v>
                </c:pt>
                <c:pt idx="4">
                  <c:v>31365</c:v>
                </c:pt>
                <c:pt idx="5">
                  <c:v>31246</c:v>
                </c:pt>
                <c:pt idx="6">
                  <c:v>32575</c:v>
                </c:pt>
                <c:pt idx="7">
                  <c:v>31831</c:v>
                </c:pt>
                <c:pt idx="8">
                  <c:v>31980</c:v>
                </c:pt>
                <c:pt idx="9">
                  <c:v>32743</c:v>
                </c:pt>
                <c:pt idx="10">
                  <c:v>33286</c:v>
                </c:pt>
                <c:pt idx="11">
                  <c:v>37525</c:v>
                </c:pt>
                <c:pt idx="12">
                  <c:v>36225</c:v>
                </c:pt>
                <c:pt idx="13">
                  <c:v>38666</c:v>
                </c:pt>
                <c:pt idx="14">
                  <c:v>41209</c:v>
                </c:pt>
                <c:pt idx="15">
                  <c:v>38143</c:v>
                </c:pt>
                <c:pt idx="16">
                  <c:v>36486</c:v>
                </c:pt>
              </c:numCache>
            </c:numRef>
          </c:val>
        </c:ser>
        <c:ser>
          <c:idx val="1"/>
          <c:order val="1"/>
          <c:tx>
            <c:strRef>
              <c:f>medinc!$C$20</c:f>
              <c:strCache>
                <c:ptCount val="1"/>
                <c:pt idx="0">
                  <c:v>Peer group average</c:v>
                </c:pt>
              </c:strCache>
            </c:strRef>
          </c:tx>
          <c:marker>
            <c:symbol val="none"/>
          </c:marker>
          <c:cat>
            <c:numRef>
              <c:f>medinc!$D$18:$T$18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medinc!$D$20:$T$20</c:f>
              <c:numCache>
                <c:formatCode>General</c:formatCode>
                <c:ptCount val="17"/>
                <c:pt idx="0">
                  <c:v>24071.785714285721</c:v>
                </c:pt>
                <c:pt idx="1">
                  <c:v>27867.214285714301</c:v>
                </c:pt>
                <c:pt idx="2">
                  <c:v>30515.785714285721</c:v>
                </c:pt>
                <c:pt idx="3">
                  <c:v>32609</c:v>
                </c:pt>
                <c:pt idx="4">
                  <c:v>33986</c:v>
                </c:pt>
                <c:pt idx="5">
                  <c:v>33724.785714285703</c:v>
                </c:pt>
                <c:pt idx="6">
                  <c:v>35314.357142857145</c:v>
                </c:pt>
                <c:pt idx="7">
                  <c:v>34522.142857142884</c:v>
                </c:pt>
                <c:pt idx="8">
                  <c:v>34681.428571428602</c:v>
                </c:pt>
                <c:pt idx="9">
                  <c:v>35561.857142857145</c:v>
                </c:pt>
                <c:pt idx="10">
                  <c:v>36567.214285714275</c:v>
                </c:pt>
                <c:pt idx="11">
                  <c:v>37766.285714285703</c:v>
                </c:pt>
                <c:pt idx="12">
                  <c:v>38845.285714285703</c:v>
                </c:pt>
                <c:pt idx="13">
                  <c:v>41334.285714285703</c:v>
                </c:pt>
                <c:pt idx="14">
                  <c:v>42652.428571428602</c:v>
                </c:pt>
                <c:pt idx="15">
                  <c:v>40041</c:v>
                </c:pt>
                <c:pt idx="16">
                  <c:v>40803.928571428602</c:v>
                </c:pt>
              </c:numCache>
            </c:numRef>
          </c:val>
        </c:ser>
        <c:ser>
          <c:idx val="2"/>
          <c:order val="2"/>
          <c:tx>
            <c:strRef>
              <c:f>medinc!$C$21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medinc!$D$18:$T$18</c:f>
              <c:numCache>
                <c:formatCode>General</c:formatCode>
                <c:ptCount val="17"/>
                <c:pt idx="0">
                  <c:v>1989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medinc!$D$21:$T$21</c:f>
              <c:numCache>
                <c:formatCode>General</c:formatCode>
                <c:ptCount val="17"/>
                <c:pt idx="0">
                  <c:v>28906</c:v>
                </c:pt>
                <c:pt idx="1">
                  <c:v>31241</c:v>
                </c:pt>
                <c:pt idx="2">
                  <c:v>34076</c:v>
                </c:pt>
                <c:pt idx="3">
                  <c:v>37005</c:v>
                </c:pt>
                <c:pt idx="4">
                  <c:v>38885</c:v>
                </c:pt>
                <c:pt idx="5">
                  <c:v>40696</c:v>
                </c:pt>
                <c:pt idx="6">
                  <c:v>41990</c:v>
                </c:pt>
                <c:pt idx="7">
                  <c:v>42228</c:v>
                </c:pt>
                <c:pt idx="8">
                  <c:v>42409</c:v>
                </c:pt>
                <c:pt idx="9">
                  <c:v>43318</c:v>
                </c:pt>
                <c:pt idx="10">
                  <c:v>44334</c:v>
                </c:pt>
                <c:pt idx="11">
                  <c:v>46242</c:v>
                </c:pt>
                <c:pt idx="12">
                  <c:v>48451</c:v>
                </c:pt>
                <c:pt idx="13">
                  <c:v>50740</c:v>
                </c:pt>
                <c:pt idx="14">
                  <c:v>52029</c:v>
                </c:pt>
                <c:pt idx="15">
                  <c:v>50221</c:v>
                </c:pt>
                <c:pt idx="16">
                  <c:v>50046</c:v>
                </c:pt>
              </c:numCache>
            </c:numRef>
          </c:val>
        </c:ser>
        <c:marker val="1"/>
        <c:axId val="56024064"/>
        <c:axId val="56038144"/>
      </c:lineChart>
      <c:catAx>
        <c:axId val="56024064"/>
        <c:scaling>
          <c:orientation val="minMax"/>
        </c:scaling>
        <c:axPos val="b"/>
        <c:numFmt formatCode="General" sourceLinked="1"/>
        <c:tickLblPos val="nextTo"/>
        <c:crossAx val="56038144"/>
        <c:crosses val="autoZero"/>
        <c:auto val="1"/>
        <c:lblAlgn val="ctr"/>
        <c:lblOffset val="100"/>
      </c:catAx>
      <c:valAx>
        <c:axId val="5603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income</a:t>
                </a:r>
              </a:p>
            </c:rich>
          </c:tx>
          <c:layout/>
        </c:title>
        <c:numFmt formatCode="&quot;$&quot;#,##0" sourceLinked="0"/>
        <c:tickLblPos val="nextTo"/>
        <c:crossAx val="5602406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10898527947404422"/>
          <c:y val="0.82672144072579334"/>
          <c:w val="0.75330106710200995"/>
          <c:h val="0.10141947115136295"/>
        </c:manualLayout>
      </c:layout>
    </c:legend>
    <c:plotVisOnly val="1"/>
    <c:dispBlanksAs val="gap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Average private sector weekly wages</a:t>
            </a:r>
          </a:p>
        </c:rich>
      </c:tx>
      <c:layout>
        <c:manualLayout>
          <c:xMode val="edge"/>
          <c:yMode val="edge"/>
          <c:x val="0.30772460776179938"/>
          <c:y val="3.0275228045572811E-2"/>
        </c:manualLayout>
      </c:layout>
      <c:overlay val="1"/>
    </c:title>
    <c:plotArea>
      <c:layout>
        <c:manualLayout>
          <c:layoutTarget val="inner"/>
          <c:xMode val="edge"/>
          <c:yMode val="edge"/>
          <c:x val="7.3963698413328491E-2"/>
          <c:y val="2.2408754356335138E-2"/>
          <c:w val="0.90940072758213653"/>
          <c:h val="0.87570326335173365"/>
        </c:manualLayout>
      </c:layout>
      <c:lineChart>
        <c:grouping val="standard"/>
        <c:ser>
          <c:idx val="0"/>
          <c:order val="0"/>
          <c:tx>
            <c:strRef>
              <c:f>priv_wage!$C$19</c:f>
              <c:strCache>
                <c:ptCount val="1"/>
                <c:pt idx="0">
                  <c:v>Lowndes county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priv_wage!$D$18:$X$18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priv_wage!$D$19:$X$19</c:f>
              <c:numCache>
                <c:formatCode>General</c:formatCode>
                <c:ptCount val="21"/>
                <c:pt idx="0">
                  <c:v>317</c:v>
                </c:pt>
                <c:pt idx="1">
                  <c:v>327</c:v>
                </c:pt>
                <c:pt idx="2">
                  <c:v>346</c:v>
                </c:pt>
                <c:pt idx="3">
                  <c:v>345</c:v>
                </c:pt>
                <c:pt idx="4">
                  <c:v>357</c:v>
                </c:pt>
                <c:pt idx="5">
                  <c:v>370</c:v>
                </c:pt>
                <c:pt idx="6">
                  <c:v>380</c:v>
                </c:pt>
                <c:pt idx="7">
                  <c:v>394</c:v>
                </c:pt>
                <c:pt idx="8">
                  <c:v>404</c:v>
                </c:pt>
                <c:pt idx="9">
                  <c:v>418</c:v>
                </c:pt>
                <c:pt idx="10">
                  <c:v>431</c:v>
                </c:pt>
                <c:pt idx="11">
                  <c:v>443</c:v>
                </c:pt>
                <c:pt idx="12">
                  <c:v>451</c:v>
                </c:pt>
                <c:pt idx="13">
                  <c:v>465</c:v>
                </c:pt>
                <c:pt idx="14">
                  <c:v>463</c:v>
                </c:pt>
                <c:pt idx="15">
                  <c:v>483</c:v>
                </c:pt>
                <c:pt idx="16">
                  <c:v>504</c:v>
                </c:pt>
                <c:pt idx="17">
                  <c:v>522</c:v>
                </c:pt>
                <c:pt idx="18">
                  <c:v>550</c:v>
                </c:pt>
                <c:pt idx="19">
                  <c:v>551</c:v>
                </c:pt>
                <c:pt idx="20">
                  <c:v>561</c:v>
                </c:pt>
              </c:numCache>
            </c:numRef>
          </c:val>
        </c:ser>
        <c:ser>
          <c:idx val="1"/>
          <c:order val="1"/>
          <c:tx>
            <c:strRef>
              <c:f>priv_wage!$C$20</c:f>
              <c:strCache>
                <c:ptCount val="1"/>
                <c:pt idx="0">
                  <c:v>Peer average </c:v>
                </c:pt>
              </c:strCache>
            </c:strRef>
          </c:tx>
          <c:marker>
            <c:symbol val="none"/>
          </c:marker>
          <c:cat>
            <c:numRef>
              <c:f>priv_wage!$D$18:$X$18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priv_wage!$D$20:$X$20</c:f>
              <c:numCache>
                <c:formatCode>General</c:formatCode>
                <c:ptCount val="21"/>
                <c:pt idx="0">
                  <c:v>347</c:v>
                </c:pt>
                <c:pt idx="1">
                  <c:v>361.21428571428567</c:v>
                </c:pt>
                <c:pt idx="2">
                  <c:v>380.64285714285728</c:v>
                </c:pt>
                <c:pt idx="3">
                  <c:v>387.85714285714283</c:v>
                </c:pt>
                <c:pt idx="4">
                  <c:v>399.35714285714283</c:v>
                </c:pt>
                <c:pt idx="5">
                  <c:v>415.85714285714283</c:v>
                </c:pt>
                <c:pt idx="6">
                  <c:v>429.14285714285728</c:v>
                </c:pt>
                <c:pt idx="7">
                  <c:v>447.14285714285728</c:v>
                </c:pt>
                <c:pt idx="8">
                  <c:v>466.71428571428567</c:v>
                </c:pt>
                <c:pt idx="9">
                  <c:v>478.42857142857122</c:v>
                </c:pt>
                <c:pt idx="10">
                  <c:v>490.92857142857122</c:v>
                </c:pt>
                <c:pt idx="11">
                  <c:v>509.78571428571416</c:v>
                </c:pt>
                <c:pt idx="12">
                  <c:v>523.78571428571433</c:v>
                </c:pt>
                <c:pt idx="13">
                  <c:v>536.35714285714289</c:v>
                </c:pt>
                <c:pt idx="14">
                  <c:v>560.14285714285711</c:v>
                </c:pt>
                <c:pt idx="15">
                  <c:v>574.28571428571433</c:v>
                </c:pt>
                <c:pt idx="16">
                  <c:v>596.5</c:v>
                </c:pt>
                <c:pt idx="17">
                  <c:v>609.14285714285711</c:v>
                </c:pt>
                <c:pt idx="18">
                  <c:v>626.57142857142856</c:v>
                </c:pt>
                <c:pt idx="19">
                  <c:v>636.71428571428567</c:v>
                </c:pt>
                <c:pt idx="20">
                  <c:v>649.71428571428567</c:v>
                </c:pt>
              </c:numCache>
            </c:numRef>
          </c:val>
        </c:ser>
        <c:ser>
          <c:idx val="2"/>
          <c:order val="2"/>
          <c:tx>
            <c:strRef>
              <c:f>priv_wage!$C$21</c:f>
              <c:strCache>
                <c:ptCount val="1"/>
                <c:pt idx="0">
                  <c:v>Southeast</c:v>
                </c:pt>
              </c:strCache>
            </c:strRef>
          </c:tx>
          <c:spPr>
            <a:ln w="31750">
              <a:solidFill>
                <a:schemeClr val="tx2">
                  <a:lumMod val="75000"/>
                </a:schemeClr>
              </a:solidFill>
              <a:prstDash val="dashDot"/>
            </a:ln>
          </c:spPr>
          <c:marker>
            <c:symbol val="none"/>
          </c:marker>
          <c:cat>
            <c:numRef>
              <c:f>priv_wage!$D$18:$X$18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priv_wage!$D$21:$X$21</c:f>
              <c:numCache>
                <c:formatCode>General</c:formatCode>
                <c:ptCount val="21"/>
                <c:pt idx="0">
                  <c:v>382.09090909090895</c:v>
                </c:pt>
                <c:pt idx="1">
                  <c:v>398.09090909090895</c:v>
                </c:pt>
                <c:pt idx="2">
                  <c:v>419.8181818181817</c:v>
                </c:pt>
                <c:pt idx="3">
                  <c:v>425.6363636363638</c:v>
                </c:pt>
                <c:pt idx="4">
                  <c:v>437.09090909090895</c:v>
                </c:pt>
                <c:pt idx="5">
                  <c:v>452.1818181818183</c:v>
                </c:pt>
                <c:pt idx="6">
                  <c:v>468.72727272727258</c:v>
                </c:pt>
                <c:pt idx="7">
                  <c:v>491.54545454545456</c:v>
                </c:pt>
                <c:pt idx="8">
                  <c:v>513.8181818181821</c:v>
                </c:pt>
                <c:pt idx="9">
                  <c:v>532.3636363636366</c:v>
                </c:pt>
                <c:pt idx="10">
                  <c:v>553.8181818181821</c:v>
                </c:pt>
                <c:pt idx="11">
                  <c:v>572.27272727272759</c:v>
                </c:pt>
                <c:pt idx="12">
                  <c:v>586.27272727272759</c:v>
                </c:pt>
                <c:pt idx="13">
                  <c:v>602.63636363636363</c:v>
                </c:pt>
                <c:pt idx="14">
                  <c:v>626.45454545454538</c:v>
                </c:pt>
                <c:pt idx="15">
                  <c:v>649.45454545454538</c:v>
                </c:pt>
                <c:pt idx="16">
                  <c:v>680.09090909090889</c:v>
                </c:pt>
                <c:pt idx="17">
                  <c:v>706.54545454545439</c:v>
                </c:pt>
                <c:pt idx="18">
                  <c:v>725.90909090909111</c:v>
                </c:pt>
                <c:pt idx="19">
                  <c:v>732.72727272727275</c:v>
                </c:pt>
                <c:pt idx="20">
                  <c:v>751.1818181818179</c:v>
                </c:pt>
              </c:numCache>
            </c:numRef>
          </c:val>
        </c:ser>
        <c:marker val="1"/>
        <c:axId val="56109312"/>
        <c:axId val="56119296"/>
      </c:lineChart>
      <c:catAx>
        <c:axId val="56109312"/>
        <c:scaling>
          <c:orientation val="minMax"/>
        </c:scaling>
        <c:axPos val="b"/>
        <c:numFmt formatCode="General" sourceLinked="1"/>
        <c:tickLblPos val="nextTo"/>
        <c:crossAx val="56119296"/>
        <c:crosses val="autoZero"/>
        <c:auto val="1"/>
        <c:lblAlgn val="ctr"/>
        <c:lblOffset val="100"/>
      </c:catAx>
      <c:valAx>
        <c:axId val="56119296"/>
        <c:scaling>
          <c:orientation val="minMax"/>
          <c:max val="750"/>
          <c:min val="3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weekly wage ($)</a:t>
                </a:r>
              </a:p>
            </c:rich>
          </c:tx>
          <c:layout/>
        </c:title>
        <c:numFmt formatCode="General" sourceLinked="1"/>
        <c:tickLblPos val="nextTo"/>
        <c:crossAx val="5610931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3000"/>
          </a:blip>
          <a:srcRect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8.8225678739817778E-2"/>
          <c:y val="0.36460322048963867"/>
          <c:w val="0.28218851889415691"/>
          <c:h val="0.14425391269577781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B59B6-6E95-43E4-86AE-65DA75D158B7}" type="doc">
      <dgm:prSet loTypeId="urn:microsoft.com/office/officeart/2005/8/layout/hProcess9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6BD7379-3CEF-4A21-919B-93547F49423C}">
      <dgm:prSet phldrT="[Text]" custT="1"/>
      <dgm:spPr>
        <a:solidFill>
          <a:srgbClr val="0099FF"/>
        </a:solidFill>
      </dgm:spPr>
      <dgm:t>
        <a:bodyPr/>
        <a:lstStyle/>
        <a:p>
          <a:pPr algn="l"/>
          <a:r>
            <a:rPr lang="en-US" sz="1600" dirty="0">
              <a:latin typeface="Arial" pitchFamily="34" charset="0"/>
              <a:cs typeface="Arial" pitchFamily="34" charset="0"/>
            </a:rPr>
            <a:t>People Indicators</a:t>
          </a:r>
        </a:p>
      </dgm:t>
    </dgm:pt>
    <dgm:pt modelId="{C39625A2-3D3C-47A3-8CA3-CB9E9E17751D}" type="parTrans" cxnId="{A1134D90-2787-415E-B9C4-921033ADC356}">
      <dgm:prSet/>
      <dgm:spPr/>
      <dgm:t>
        <a:bodyPr/>
        <a:lstStyle/>
        <a:p>
          <a:pPr algn="l"/>
          <a:endParaRPr lang="en-US"/>
        </a:p>
      </dgm:t>
    </dgm:pt>
    <dgm:pt modelId="{07DFA4F1-14BB-44E4-88BF-B50F4EE766D6}" type="sibTrans" cxnId="{A1134D90-2787-415E-B9C4-921033ADC356}">
      <dgm:prSet/>
      <dgm:spPr/>
      <dgm:t>
        <a:bodyPr/>
        <a:lstStyle/>
        <a:p>
          <a:pPr algn="l"/>
          <a:endParaRPr lang="en-US"/>
        </a:p>
      </dgm:t>
    </dgm:pt>
    <dgm:pt modelId="{EE280D85-5CBD-4F70-9670-47F6F543935C}">
      <dgm:prSet phldrT="[Text]" custT="1"/>
      <dgm:spPr>
        <a:solidFill>
          <a:srgbClr val="0099FF"/>
        </a:solidFill>
      </dgm:spPr>
      <dgm:t>
        <a:bodyPr/>
        <a:lstStyle/>
        <a:p>
          <a:pPr algn="l"/>
          <a:r>
            <a:rPr lang="en-US" sz="1600" dirty="0" smtClean="0">
              <a:latin typeface="Segoe UI" pitchFamily="34" charset="0"/>
              <a:cs typeface="Segoe UI" pitchFamily="34" charset="0"/>
            </a:rPr>
            <a:t>Educational </a:t>
          </a:r>
          <a:r>
            <a:rPr lang="en-US" sz="1600" dirty="0">
              <a:latin typeface="Segoe UI" pitchFamily="34" charset="0"/>
              <a:cs typeface="Segoe UI" pitchFamily="34" charset="0"/>
            </a:rPr>
            <a:t>Attainment</a:t>
          </a:r>
        </a:p>
      </dgm:t>
    </dgm:pt>
    <dgm:pt modelId="{124A910D-6700-4B9D-8930-40C9358F6D50}" type="parTrans" cxnId="{C421B2DC-D782-42B2-A338-62A13091C716}">
      <dgm:prSet/>
      <dgm:spPr/>
      <dgm:t>
        <a:bodyPr/>
        <a:lstStyle/>
        <a:p>
          <a:pPr algn="l"/>
          <a:endParaRPr lang="en-US"/>
        </a:p>
      </dgm:t>
    </dgm:pt>
    <dgm:pt modelId="{95F5358D-3E49-4332-BD36-DF5839AF1AE5}" type="sibTrans" cxnId="{C421B2DC-D782-42B2-A338-62A13091C716}">
      <dgm:prSet/>
      <dgm:spPr/>
      <dgm:t>
        <a:bodyPr/>
        <a:lstStyle/>
        <a:p>
          <a:pPr algn="l"/>
          <a:endParaRPr lang="en-US"/>
        </a:p>
      </dgm:t>
    </dgm:pt>
    <dgm:pt modelId="{96E240F6-A537-492A-AACE-44D9A2447281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>
              <a:latin typeface="Arial" pitchFamily="34" charset="0"/>
              <a:cs typeface="Arial" pitchFamily="34" charset="0"/>
            </a:rPr>
            <a:t>Job Indicators</a:t>
          </a:r>
        </a:p>
      </dgm:t>
    </dgm:pt>
    <dgm:pt modelId="{122FD5DE-D667-45F4-BC96-86E26DBBBEAC}" type="parTrans" cxnId="{3AC839AD-5DB3-48A1-ACE0-DD78CB2292F6}">
      <dgm:prSet/>
      <dgm:spPr/>
      <dgm:t>
        <a:bodyPr/>
        <a:lstStyle/>
        <a:p>
          <a:pPr algn="l"/>
          <a:endParaRPr lang="en-US"/>
        </a:p>
      </dgm:t>
    </dgm:pt>
    <dgm:pt modelId="{1114083F-3F7C-4AA2-899C-E5EBE8A2284D}" type="sibTrans" cxnId="{3AC839AD-5DB3-48A1-ACE0-DD78CB2292F6}">
      <dgm:prSet/>
      <dgm:spPr/>
      <dgm:t>
        <a:bodyPr/>
        <a:lstStyle/>
        <a:p>
          <a:pPr algn="l"/>
          <a:endParaRPr lang="en-US"/>
        </a:p>
      </dgm:t>
    </dgm:pt>
    <dgm:pt modelId="{E696C9F3-ADF4-4AE2-A170-F544740BC1A3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Private Jobs</a:t>
          </a:r>
        </a:p>
      </dgm:t>
    </dgm:pt>
    <dgm:pt modelId="{AB2DE645-08AE-47F2-9372-84570F0672A0}" type="parTrans" cxnId="{6328C34B-776E-435C-87F4-93F2E128406A}">
      <dgm:prSet/>
      <dgm:spPr/>
      <dgm:t>
        <a:bodyPr/>
        <a:lstStyle/>
        <a:p>
          <a:pPr algn="l"/>
          <a:endParaRPr lang="en-US"/>
        </a:p>
      </dgm:t>
    </dgm:pt>
    <dgm:pt modelId="{70A5ECE3-8CB4-449A-94E3-189D80F3ECA8}" type="sibTrans" cxnId="{6328C34B-776E-435C-87F4-93F2E128406A}">
      <dgm:prSet/>
      <dgm:spPr/>
      <dgm:t>
        <a:bodyPr/>
        <a:lstStyle/>
        <a:p>
          <a:pPr algn="l"/>
          <a:endParaRPr lang="en-US"/>
        </a:p>
      </dgm:t>
    </dgm:pt>
    <dgm:pt modelId="{78A98C56-73BF-4612-BAF6-1BC715AAA953}">
      <dgm:prSet phldrT="[Text]" custT="1"/>
      <dgm:spPr>
        <a:solidFill>
          <a:srgbClr val="0000CC"/>
        </a:solidFill>
      </dgm:spPr>
      <dgm:t>
        <a:bodyPr/>
        <a:lstStyle/>
        <a:p>
          <a:pPr algn="l"/>
          <a:r>
            <a:rPr lang="en-US" sz="1600" dirty="0">
              <a:latin typeface="Arial" pitchFamily="34" charset="0"/>
              <a:cs typeface="Arial" pitchFamily="34" charset="0"/>
            </a:rPr>
            <a:t>Desired Outcomes</a:t>
          </a:r>
        </a:p>
      </dgm:t>
    </dgm:pt>
    <dgm:pt modelId="{CBDFBEB4-F58D-4611-A694-79EA1EA0370C}" type="parTrans" cxnId="{B80E628D-00BD-4E81-B957-40BB629D04E9}">
      <dgm:prSet/>
      <dgm:spPr/>
      <dgm:t>
        <a:bodyPr/>
        <a:lstStyle/>
        <a:p>
          <a:pPr algn="l"/>
          <a:endParaRPr lang="en-US"/>
        </a:p>
      </dgm:t>
    </dgm:pt>
    <dgm:pt modelId="{0EF11ED9-5834-4673-A65B-86A34E357491}" type="sibTrans" cxnId="{B80E628D-00BD-4E81-B957-40BB629D04E9}">
      <dgm:prSet/>
      <dgm:spPr/>
      <dgm:t>
        <a:bodyPr/>
        <a:lstStyle/>
        <a:p>
          <a:pPr algn="l"/>
          <a:endParaRPr lang="en-US"/>
        </a:p>
      </dgm:t>
    </dgm:pt>
    <dgm:pt modelId="{BA49138D-9ADD-445A-9E24-0D11DA7EF6CC}">
      <dgm:prSet phldrT="[Text]" custT="1"/>
      <dgm:spPr>
        <a:solidFill>
          <a:srgbClr val="0000CC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Economic Growth</a:t>
          </a:r>
        </a:p>
      </dgm:t>
    </dgm:pt>
    <dgm:pt modelId="{D08A1873-87B5-4DF0-A061-9560877E60E8}" type="parTrans" cxnId="{28625D29-43B1-4E75-B8C3-5F4274FBFC7E}">
      <dgm:prSet/>
      <dgm:spPr/>
      <dgm:t>
        <a:bodyPr/>
        <a:lstStyle/>
        <a:p>
          <a:pPr algn="l"/>
          <a:endParaRPr lang="en-US"/>
        </a:p>
      </dgm:t>
    </dgm:pt>
    <dgm:pt modelId="{28DC5A5A-EF87-4CCB-A69C-1D7FB6475FDD}" type="sibTrans" cxnId="{28625D29-43B1-4E75-B8C3-5F4274FBFC7E}">
      <dgm:prSet/>
      <dgm:spPr/>
      <dgm:t>
        <a:bodyPr/>
        <a:lstStyle/>
        <a:p>
          <a:pPr algn="l"/>
          <a:endParaRPr lang="en-US"/>
        </a:p>
      </dgm:t>
    </dgm:pt>
    <dgm:pt modelId="{4D61E087-4A36-45CD-9D59-B61B80FE0C8D}">
      <dgm:prSet phldrT="[Text]" custT="1"/>
      <dgm:spPr>
        <a:solidFill>
          <a:srgbClr val="0099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Population  Growth</a:t>
          </a:r>
        </a:p>
      </dgm:t>
    </dgm:pt>
    <dgm:pt modelId="{79C9B335-840E-4CD7-8052-DB4D9894B683}" type="parTrans" cxnId="{CF315E52-5AFE-44F2-8DDD-D8B9D6C6DCC2}">
      <dgm:prSet/>
      <dgm:spPr/>
      <dgm:t>
        <a:bodyPr/>
        <a:lstStyle/>
        <a:p>
          <a:pPr algn="l"/>
          <a:endParaRPr lang="en-US"/>
        </a:p>
      </dgm:t>
    </dgm:pt>
    <dgm:pt modelId="{2A56E7D1-10CD-456A-B3E7-3F35CC61E68C}" type="sibTrans" cxnId="{CF315E52-5AFE-44F2-8DDD-D8B9D6C6DCC2}">
      <dgm:prSet/>
      <dgm:spPr/>
      <dgm:t>
        <a:bodyPr/>
        <a:lstStyle/>
        <a:p>
          <a:pPr algn="l"/>
          <a:endParaRPr lang="en-US"/>
        </a:p>
      </dgm:t>
    </dgm:pt>
    <dgm:pt modelId="{26FB680B-1C72-4A0E-8BE8-EA931A6A3470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Knowledge Jobs</a:t>
          </a:r>
        </a:p>
      </dgm:t>
    </dgm:pt>
    <dgm:pt modelId="{81166319-D371-4605-907D-D126B2B191A6}" type="parTrans" cxnId="{06600CD0-C660-4287-8831-D6916B9DFC0F}">
      <dgm:prSet/>
      <dgm:spPr/>
      <dgm:t>
        <a:bodyPr/>
        <a:lstStyle/>
        <a:p>
          <a:pPr algn="l"/>
          <a:endParaRPr lang="en-US"/>
        </a:p>
      </dgm:t>
    </dgm:pt>
    <dgm:pt modelId="{FAB1B1E4-4F10-4A43-B4BC-81E7E212EF18}" type="sibTrans" cxnId="{06600CD0-C660-4287-8831-D6916B9DFC0F}">
      <dgm:prSet/>
      <dgm:spPr/>
      <dgm:t>
        <a:bodyPr/>
        <a:lstStyle/>
        <a:p>
          <a:pPr algn="l"/>
          <a:endParaRPr lang="en-US"/>
        </a:p>
      </dgm:t>
    </dgm:pt>
    <dgm:pt modelId="{998BB1E5-FA35-49D3-9767-28F769AE0821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Unemployment rate</a:t>
          </a:r>
        </a:p>
      </dgm:t>
    </dgm:pt>
    <dgm:pt modelId="{39443CCA-29B0-42A9-82F5-C274D11D5F10}" type="parTrans" cxnId="{8C7F919E-6099-44A0-991B-5870F82E0351}">
      <dgm:prSet/>
      <dgm:spPr/>
      <dgm:t>
        <a:bodyPr/>
        <a:lstStyle/>
        <a:p>
          <a:pPr algn="l"/>
          <a:endParaRPr lang="en-US"/>
        </a:p>
      </dgm:t>
    </dgm:pt>
    <dgm:pt modelId="{C8E47A18-9A44-4E1B-AF96-A2006A88013D}" type="sibTrans" cxnId="{8C7F919E-6099-44A0-991B-5870F82E0351}">
      <dgm:prSet/>
      <dgm:spPr/>
      <dgm:t>
        <a:bodyPr/>
        <a:lstStyle/>
        <a:p>
          <a:pPr algn="l"/>
          <a:endParaRPr lang="en-US"/>
        </a:p>
      </dgm:t>
    </dgm:pt>
    <dgm:pt modelId="{ED6D723D-990E-4C63-ABDE-C0516CA72D9A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 smtClean="0">
              <a:latin typeface="Segoe UI" pitchFamily="34" charset="0"/>
              <a:cs typeface="Segoe UI" pitchFamily="34" charset="0"/>
            </a:rPr>
            <a:t>Average </a:t>
          </a:r>
          <a:r>
            <a:rPr lang="en-US" sz="1600" dirty="0">
              <a:latin typeface="Segoe UI" pitchFamily="34" charset="0"/>
              <a:cs typeface="Segoe UI" pitchFamily="34" charset="0"/>
            </a:rPr>
            <a:t>Weekly Wage</a:t>
          </a:r>
        </a:p>
      </dgm:t>
    </dgm:pt>
    <dgm:pt modelId="{3B613141-CA25-4256-B699-5051343E73D1}" type="parTrans" cxnId="{947DE063-7E21-4138-86D8-7C240124988D}">
      <dgm:prSet/>
      <dgm:spPr/>
      <dgm:t>
        <a:bodyPr/>
        <a:lstStyle/>
        <a:p>
          <a:pPr algn="l"/>
          <a:endParaRPr lang="en-US"/>
        </a:p>
      </dgm:t>
    </dgm:pt>
    <dgm:pt modelId="{22B57559-94C3-459A-85DA-BFE1F84391AB}" type="sibTrans" cxnId="{947DE063-7E21-4138-86D8-7C240124988D}">
      <dgm:prSet/>
      <dgm:spPr/>
      <dgm:t>
        <a:bodyPr/>
        <a:lstStyle/>
        <a:p>
          <a:pPr algn="l"/>
          <a:endParaRPr lang="en-US"/>
        </a:p>
      </dgm:t>
    </dgm:pt>
    <dgm:pt modelId="{4766B066-5CBE-44CF-A590-4203983FA329}">
      <dgm:prSet phldrT="[Text]" custT="1"/>
      <dgm:spPr>
        <a:solidFill>
          <a:srgbClr val="0066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Median Income</a:t>
          </a:r>
        </a:p>
      </dgm:t>
    </dgm:pt>
    <dgm:pt modelId="{A543A81E-9B8E-4D87-B7BD-2CD168504854}" type="parTrans" cxnId="{1D19E28B-1A34-4BFD-8E4B-A66D1E908CC7}">
      <dgm:prSet/>
      <dgm:spPr/>
      <dgm:t>
        <a:bodyPr/>
        <a:lstStyle/>
        <a:p>
          <a:pPr algn="l"/>
          <a:endParaRPr lang="en-US"/>
        </a:p>
      </dgm:t>
    </dgm:pt>
    <dgm:pt modelId="{4C2391A2-89B3-4670-A432-78269C294337}" type="sibTrans" cxnId="{1D19E28B-1A34-4BFD-8E4B-A66D1E908CC7}">
      <dgm:prSet/>
      <dgm:spPr/>
      <dgm:t>
        <a:bodyPr/>
        <a:lstStyle/>
        <a:p>
          <a:pPr algn="l"/>
          <a:endParaRPr lang="en-US"/>
        </a:p>
      </dgm:t>
    </dgm:pt>
    <dgm:pt modelId="{06A737E5-B031-44B1-A042-C64D0966EEC2}">
      <dgm:prSet phldrT="[Text]" custT="1"/>
      <dgm:spPr>
        <a:solidFill>
          <a:srgbClr val="0099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Poverty Rate</a:t>
          </a:r>
        </a:p>
      </dgm:t>
    </dgm:pt>
    <dgm:pt modelId="{5BD6DA1B-6618-4349-BEA8-E7B8FD299572}" type="parTrans" cxnId="{58547B14-A226-4812-854A-A33C85D9ECEE}">
      <dgm:prSet/>
      <dgm:spPr/>
      <dgm:t>
        <a:bodyPr/>
        <a:lstStyle/>
        <a:p>
          <a:pPr algn="l"/>
          <a:endParaRPr lang="en-US"/>
        </a:p>
      </dgm:t>
    </dgm:pt>
    <dgm:pt modelId="{55DB63BF-55A6-48A8-8363-633F87202BB9}" type="sibTrans" cxnId="{58547B14-A226-4812-854A-A33C85D9ECEE}">
      <dgm:prSet/>
      <dgm:spPr/>
      <dgm:t>
        <a:bodyPr/>
        <a:lstStyle/>
        <a:p>
          <a:pPr algn="l"/>
          <a:endParaRPr lang="en-US"/>
        </a:p>
      </dgm:t>
    </dgm:pt>
    <dgm:pt modelId="{7BC11546-0C14-471D-8984-65A0EE45C11A}">
      <dgm:prSet phldrT="[Text]" custT="1"/>
      <dgm:spPr>
        <a:solidFill>
          <a:srgbClr val="0000CC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Economic Prosperity</a:t>
          </a:r>
        </a:p>
      </dgm:t>
    </dgm:pt>
    <dgm:pt modelId="{B2F1400D-FEF6-4F76-82E4-44CC757D11AB}" type="parTrans" cxnId="{E9D7A059-8EEC-45D4-9059-03038932221E}">
      <dgm:prSet/>
      <dgm:spPr/>
      <dgm:t>
        <a:bodyPr/>
        <a:lstStyle/>
        <a:p>
          <a:pPr algn="l"/>
          <a:endParaRPr lang="en-US"/>
        </a:p>
      </dgm:t>
    </dgm:pt>
    <dgm:pt modelId="{AEE9162F-A39B-4688-B9F5-8E2198EB44CB}" type="sibTrans" cxnId="{E9D7A059-8EEC-45D4-9059-03038932221E}">
      <dgm:prSet/>
      <dgm:spPr/>
      <dgm:t>
        <a:bodyPr/>
        <a:lstStyle/>
        <a:p>
          <a:pPr algn="l"/>
          <a:endParaRPr lang="en-US"/>
        </a:p>
      </dgm:t>
    </dgm:pt>
    <dgm:pt modelId="{B284BDA5-FDB2-40DE-819C-6BFFE0CE4C6A}">
      <dgm:prSet phldrT="[Text]" custT="1"/>
      <dgm:spPr>
        <a:solidFill>
          <a:srgbClr val="0099FF"/>
        </a:solidFill>
      </dgm:spPr>
      <dgm:t>
        <a:bodyPr/>
        <a:lstStyle/>
        <a:p>
          <a:pPr algn="l"/>
          <a:r>
            <a:rPr lang="en-US" sz="1600" dirty="0">
              <a:latin typeface="Segoe UI" pitchFamily="34" charset="0"/>
              <a:cs typeface="Segoe UI" pitchFamily="34" charset="0"/>
            </a:rPr>
            <a:t>Old Age Dependency</a:t>
          </a:r>
        </a:p>
      </dgm:t>
    </dgm:pt>
    <dgm:pt modelId="{7DD5452D-8AF5-4727-A8C1-57FD7CA8B99E}" type="parTrans" cxnId="{7BA6D00D-1422-4AE7-8840-9ED2C5A9C938}">
      <dgm:prSet/>
      <dgm:spPr/>
      <dgm:t>
        <a:bodyPr/>
        <a:lstStyle/>
        <a:p>
          <a:pPr algn="l"/>
          <a:endParaRPr lang="en-US"/>
        </a:p>
      </dgm:t>
    </dgm:pt>
    <dgm:pt modelId="{889A8CDD-3478-4A06-B2CE-D064330BED4C}" type="sibTrans" cxnId="{7BA6D00D-1422-4AE7-8840-9ED2C5A9C938}">
      <dgm:prSet/>
      <dgm:spPr/>
      <dgm:t>
        <a:bodyPr/>
        <a:lstStyle/>
        <a:p>
          <a:pPr algn="l"/>
          <a:endParaRPr lang="en-US"/>
        </a:p>
      </dgm:t>
    </dgm:pt>
    <dgm:pt modelId="{0E4F4116-EE80-4DC5-A8D4-2E7ED7B33800}" type="pres">
      <dgm:prSet presAssocID="{47BB59B6-6E95-43E4-86AE-65DA75D158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7EC28-F09E-47BF-8573-C5C29099028C}" type="pres">
      <dgm:prSet presAssocID="{47BB59B6-6E95-43E4-86AE-65DA75D158B7}" presName="arrow" presStyleLbl="bgShp" presStyleIdx="0" presStyleCnt="1" custLinFactNeighborX="9034"/>
      <dgm:spPr>
        <a:solidFill>
          <a:srgbClr val="FF5050"/>
        </a:solidFill>
      </dgm:spPr>
      <dgm:t>
        <a:bodyPr/>
        <a:lstStyle/>
        <a:p>
          <a:endParaRPr lang="en-US"/>
        </a:p>
      </dgm:t>
    </dgm:pt>
    <dgm:pt modelId="{CA12C482-5F47-4506-B786-2D0F3265AE2F}" type="pres">
      <dgm:prSet presAssocID="{47BB59B6-6E95-43E4-86AE-65DA75D158B7}" presName="linearProcess" presStyleCnt="0"/>
      <dgm:spPr/>
    </dgm:pt>
    <dgm:pt modelId="{F62E3A99-C5A5-438B-9E65-38733146EA00}" type="pres">
      <dgm:prSet presAssocID="{C6BD7379-3CEF-4A21-919B-93547F49423C}" presName="textNode" presStyleLbl="node1" presStyleIdx="0" presStyleCnt="3" custScaleX="104230" custScaleY="93549" custLinFactNeighborX="-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66E2C-0F4B-4B0A-8E54-1FDD97560F9A}" type="pres">
      <dgm:prSet presAssocID="{07DFA4F1-14BB-44E4-88BF-B50F4EE766D6}" presName="sibTrans" presStyleCnt="0"/>
      <dgm:spPr/>
    </dgm:pt>
    <dgm:pt modelId="{A00EE467-77B9-48FE-B32F-4E9E79FE1950}" type="pres">
      <dgm:prSet presAssocID="{96E240F6-A537-492A-AACE-44D9A2447281}" presName="textNode" presStyleLbl="node1" presStyleIdx="1" presStyleCnt="3" custScaleX="113436" custScaleY="95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2223-0BD7-4D3B-8A63-6458C97D77A2}" type="pres">
      <dgm:prSet presAssocID="{1114083F-3F7C-4AA2-899C-E5EBE8A2284D}" presName="sibTrans" presStyleCnt="0"/>
      <dgm:spPr/>
    </dgm:pt>
    <dgm:pt modelId="{B62CAE65-E628-4CC8-BDE2-7E84FD392C3B}" type="pres">
      <dgm:prSet presAssocID="{78A98C56-73BF-4612-BAF6-1BC715AAA953}" presName="textNode" presStyleLbl="node1" presStyleIdx="2" presStyleCnt="3" custScaleY="97050" custLinFactNeighborX="670" custLinFactNeighborY="1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0447E-FA2A-4067-BA71-D43D09104C58}" type="presOf" srcId="{7BC11546-0C14-471D-8984-65A0EE45C11A}" destId="{B62CAE65-E628-4CC8-BDE2-7E84FD392C3B}" srcOrd="0" destOrd="2" presId="urn:microsoft.com/office/officeart/2005/8/layout/hProcess9"/>
    <dgm:cxn modelId="{BE95852B-BF03-4CD7-A574-AFA87247FAE6}" type="presOf" srcId="{96E240F6-A537-492A-AACE-44D9A2447281}" destId="{A00EE467-77B9-48FE-B32F-4E9E79FE1950}" srcOrd="0" destOrd="0" presId="urn:microsoft.com/office/officeart/2005/8/layout/hProcess9"/>
    <dgm:cxn modelId="{CF315E52-5AFE-44F2-8DDD-D8B9D6C6DCC2}" srcId="{C6BD7379-3CEF-4A21-919B-93547F49423C}" destId="{4D61E087-4A36-45CD-9D59-B61B80FE0C8D}" srcOrd="1" destOrd="0" parTransId="{79C9B335-840E-4CD7-8052-DB4D9894B683}" sibTransId="{2A56E7D1-10CD-456A-B3E7-3F35CC61E68C}"/>
    <dgm:cxn modelId="{B80E628D-00BD-4E81-B957-40BB629D04E9}" srcId="{47BB59B6-6E95-43E4-86AE-65DA75D158B7}" destId="{78A98C56-73BF-4612-BAF6-1BC715AAA953}" srcOrd="2" destOrd="0" parTransId="{CBDFBEB4-F58D-4611-A694-79EA1EA0370C}" sibTransId="{0EF11ED9-5834-4673-A65B-86A34E357491}"/>
    <dgm:cxn modelId="{28625D29-43B1-4E75-B8C3-5F4274FBFC7E}" srcId="{78A98C56-73BF-4612-BAF6-1BC715AAA953}" destId="{BA49138D-9ADD-445A-9E24-0D11DA7EF6CC}" srcOrd="0" destOrd="0" parTransId="{D08A1873-87B5-4DF0-A061-9560877E60E8}" sibTransId="{28DC5A5A-EF87-4CCB-A69C-1D7FB6475FDD}"/>
    <dgm:cxn modelId="{9DEAFA3B-9803-463B-A638-7299268A9E20}" type="presOf" srcId="{BA49138D-9ADD-445A-9E24-0D11DA7EF6CC}" destId="{B62CAE65-E628-4CC8-BDE2-7E84FD392C3B}" srcOrd="0" destOrd="1" presId="urn:microsoft.com/office/officeart/2005/8/layout/hProcess9"/>
    <dgm:cxn modelId="{3CC78BEC-CD3C-469F-B2F1-C1053077FD03}" type="presOf" srcId="{4766B066-5CBE-44CF-A590-4203983FA329}" destId="{A00EE467-77B9-48FE-B32F-4E9E79FE1950}" srcOrd="0" destOrd="4" presId="urn:microsoft.com/office/officeart/2005/8/layout/hProcess9"/>
    <dgm:cxn modelId="{A1134D90-2787-415E-B9C4-921033ADC356}" srcId="{47BB59B6-6E95-43E4-86AE-65DA75D158B7}" destId="{C6BD7379-3CEF-4A21-919B-93547F49423C}" srcOrd="0" destOrd="0" parTransId="{C39625A2-3D3C-47A3-8CA3-CB9E9E17751D}" sibTransId="{07DFA4F1-14BB-44E4-88BF-B50F4EE766D6}"/>
    <dgm:cxn modelId="{06600CD0-C660-4287-8831-D6916B9DFC0F}" srcId="{96E240F6-A537-492A-AACE-44D9A2447281}" destId="{26FB680B-1C72-4A0E-8BE8-EA931A6A3470}" srcOrd="1" destOrd="0" parTransId="{81166319-D371-4605-907D-D126B2B191A6}" sibTransId="{FAB1B1E4-4F10-4A43-B4BC-81E7E212EF18}"/>
    <dgm:cxn modelId="{65C8791F-1903-4EA9-BB4C-2B4814CB6F60}" type="presOf" srcId="{C6BD7379-3CEF-4A21-919B-93547F49423C}" destId="{F62E3A99-C5A5-438B-9E65-38733146EA00}" srcOrd="0" destOrd="0" presId="urn:microsoft.com/office/officeart/2005/8/layout/hProcess9"/>
    <dgm:cxn modelId="{B4D99B59-BDE5-4254-AC59-DA8BDB328779}" type="presOf" srcId="{26FB680B-1C72-4A0E-8BE8-EA931A6A3470}" destId="{A00EE467-77B9-48FE-B32F-4E9E79FE1950}" srcOrd="0" destOrd="2" presId="urn:microsoft.com/office/officeart/2005/8/layout/hProcess9"/>
    <dgm:cxn modelId="{E9D7A059-8EEC-45D4-9059-03038932221E}" srcId="{78A98C56-73BF-4612-BAF6-1BC715AAA953}" destId="{7BC11546-0C14-471D-8984-65A0EE45C11A}" srcOrd="1" destOrd="0" parTransId="{B2F1400D-FEF6-4F76-82E4-44CC757D11AB}" sibTransId="{AEE9162F-A39B-4688-B9F5-8E2198EB44CB}"/>
    <dgm:cxn modelId="{3AC839AD-5DB3-48A1-ACE0-DD78CB2292F6}" srcId="{47BB59B6-6E95-43E4-86AE-65DA75D158B7}" destId="{96E240F6-A537-492A-AACE-44D9A2447281}" srcOrd="1" destOrd="0" parTransId="{122FD5DE-D667-45F4-BC96-86E26DBBBEAC}" sibTransId="{1114083F-3F7C-4AA2-899C-E5EBE8A2284D}"/>
    <dgm:cxn modelId="{6328C34B-776E-435C-87F4-93F2E128406A}" srcId="{96E240F6-A537-492A-AACE-44D9A2447281}" destId="{E696C9F3-ADF4-4AE2-A170-F544740BC1A3}" srcOrd="0" destOrd="0" parTransId="{AB2DE645-08AE-47F2-9372-84570F0672A0}" sibTransId="{70A5ECE3-8CB4-449A-94E3-189D80F3ECA8}"/>
    <dgm:cxn modelId="{55629435-8645-4341-BC63-796A7276C26D}" type="presOf" srcId="{78A98C56-73BF-4612-BAF6-1BC715AAA953}" destId="{B62CAE65-E628-4CC8-BDE2-7E84FD392C3B}" srcOrd="0" destOrd="0" presId="urn:microsoft.com/office/officeart/2005/8/layout/hProcess9"/>
    <dgm:cxn modelId="{FCF5CD1C-0E68-469E-8F0D-D6554329107D}" type="presOf" srcId="{ED6D723D-990E-4C63-ABDE-C0516CA72D9A}" destId="{A00EE467-77B9-48FE-B32F-4E9E79FE1950}" srcOrd="0" destOrd="5" presId="urn:microsoft.com/office/officeart/2005/8/layout/hProcess9"/>
    <dgm:cxn modelId="{D4035A94-7217-4D5D-B14C-7A0F08ED28D8}" type="presOf" srcId="{E696C9F3-ADF4-4AE2-A170-F544740BC1A3}" destId="{A00EE467-77B9-48FE-B32F-4E9E79FE1950}" srcOrd="0" destOrd="1" presId="urn:microsoft.com/office/officeart/2005/8/layout/hProcess9"/>
    <dgm:cxn modelId="{8C7F919E-6099-44A0-991B-5870F82E0351}" srcId="{96E240F6-A537-492A-AACE-44D9A2447281}" destId="{998BB1E5-FA35-49D3-9767-28F769AE0821}" srcOrd="2" destOrd="0" parTransId="{39443CCA-29B0-42A9-82F5-C274D11D5F10}" sibTransId="{C8E47A18-9A44-4E1B-AF96-A2006A88013D}"/>
    <dgm:cxn modelId="{947DE063-7E21-4138-86D8-7C240124988D}" srcId="{96E240F6-A537-492A-AACE-44D9A2447281}" destId="{ED6D723D-990E-4C63-ABDE-C0516CA72D9A}" srcOrd="4" destOrd="0" parTransId="{3B613141-CA25-4256-B699-5051343E73D1}" sibTransId="{22B57559-94C3-459A-85DA-BFE1F84391AB}"/>
    <dgm:cxn modelId="{4A8CFBD2-B5E5-4D32-8850-10C8005EC1A6}" type="presOf" srcId="{47BB59B6-6E95-43E4-86AE-65DA75D158B7}" destId="{0E4F4116-EE80-4DC5-A8D4-2E7ED7B33800}" srcOrd="0" destOrd="0" presId="urn:microsoft.com/office/officeart/2005/8/layout/hProcess9"/>
    <dgm:cxn modelId="{58547B14-A226-4812-854A-A33C85D9ECEE}" srcId="{C6BD7379-3CEF-4A21-919B-93547F49423C}" destId="{06A737E5-B031-44B1-A042-C64D0966EEC2}" srcOrd="2" destOrd="0" parTransId="{5BD6DA1B-6618-4349-BEA8-E7B8FD299572}" sibTransId="{55DB63BF-55A6-48A8-8363-633F87202BB9}"/>
    <dgm:cxn modelId="{C421B2DC-D782-42B2-A338-62A13091C716}" srcId="{C6BD7379-3CEF-4A21-919B-93547F49423C}" destId="{EE280D85-5CBD-4F70-9670-47F6F543935C}" srcOrd="0" destOrd="0" parTransId="{124A910D-6700-4B9D-8930-40C9358F6D50}" sibTransId="{95F5358D-3E49-4332-BD36-DF5839AF1AE5}"/>
    <dgm:cxn modelId="{1D19E28B-1A34-4BFD-8E4B-A66D1E908CC7}" srcId="{96E240F6-A537-492A-AACE-44D9A2447281}" destId="{4766B066-5CBE-44CF-A590-4203983FA329}" srcOrd="3" destOrd="0" parTransId="{A543A81E-9B8E-4D87-B7BD-2CD168504854}" sibTransId="{4C2391A2-89B3-4670-A432-78269C294337}"/>
    <dgm:cxn modelId="{216267C6-D643-457E-8996-35D6A6EED554}" type="presOf" srcId="{4D61E087-4A36-45CD-9D59-B61B80FE0C8D}" destId="{F62E3A99-C5A5-438B-9E65-38733146EA00}" srcOrd="0" destOrd="2" presId="urn:microsoft.com/office/officeart/2005/8/layout/hProcess9"/>
    <dgm:cxn modelId="{87030CF3-347B-4281-AC00-8C4EE14908CA}" type="presOf" srcId="{06A737E5-B031-44B1-A042-C64D0966EEC2}" destId="{F62E3A99-C5A5-438B-9E65-38733146EA00}" srcOrd="0" destOrd="3" presId="urn:microsoft.com/office/officeart/2005/8/layout/hProcess9"/>
    <dgm:cxn modelId="{B2F73DD0-A5F2-4C60-82C2-A043CE71B727}" type="presOf" srcId="{998BB1E5-FA35-49D3-9767-28F769AE0821}" destId="{A00EE467-77B9-48FE-B32F-4E9E79FE1950}" srcOrd="0" destOrd="3" presId="urn:microsoft.com/office/officeart/2005/8/layout/hProcess9"/>
    <dgm:cxn modelId="{3CC5F7EC-6AF9-46B9-B452-7810FA02137B}" type="presOf" srcId="{EE280D85-5CBD-4F70-9670-47F6F543935C}" destId="{F62E3A99-C5A5-438B-9E65-38733146EA00}" srcOrd="0" destOrd="1" presId="urn:microsoft.com/office/officeart/2005/8/layout/hProcess9"/>
    <dgm:cxn modelId="{7BA6D00D-1422-4AE7-8840-9ED2C5A9C938}" srcId="{C6BD7379-3CEF-4A21-919B-93547F49423C}" destId="{B284BDA5-FDB2-40DE-819C-6BFFE0CE4C6A}" srcOrd="3" destOrd="0" parTransId="{7DD5452D-8AF5-4727-A8C1-57FD7CA8B99E}" sibTransId="{889A8CDD-3478-4A06-B2CE-D064330BED4C}"/>
    <dgm:cxn modelId="{60A8E5A0-4E38-4309-90D7-A81569CD8FD8}" type="presOf" srcId="{B284BDA5-FDB2-40DE-819C-6BFFE0CE4C6A}" destId="{F62E3A99-C5A5-438B-9E65-38733146EA00}" srcOrd="0" destOrd="4" presId="urn:microsoft.com/office/officeart/2005/8/layout/hProcess9"/>
    <dgm:cxn modelId="{835489FB-5A76-4C13-A454-E9EE0D3A503B}" type="presParOf" srcId="{0E4F4116-EE80-4DC5-A8D4-2E7ED7B33800}" destId="{2767EC28-F09E-47BF-8573-C5C29099028C}" srcOrd="0" destOrd="0" presId="urn:microsoft.com/office/officeart/2005/8/layout/hProcess9"/>
    <dgm:cxn modelId="{9B3E62A0-85DC-4211-A28E-2D103D743EAE}" type="presParOf" srcId="{0E4F4116-EE80-4DC5-A8D4-2E7ED7B33800}" destId="{CA12C482-5F47-4506-B786-2D0F3265AE2F}" srcOrd="1" destOrd="0" presId="urn:microsoft.com/office/officeart/2005/8/layout/hProcess9"/>
    <dgm:cxn modelId="{8298260E-8CA1-4E1E-9138-EB66A88649ED}" type="presParOf" srcId="{CA12C482-5F47-4506-B786-2D0F3265AE2F}" destId="{F62E3A99-C5A5-438B-9E65-38733146EA00}" srcOrd="0" destOrd="0" presId="urn:microsoft.com/office/officeart/2005/8/layout/hProcess9"/>
    <dgm:cxn modelId="{6864D1F8-F21C-4EE7-B9A9-D033D0DE444A}" type="presParOf" srcId="{CA12C482-5F47-4506-B786-2D0F3265AE2F}" destId="{33966E2C-0F4B-4B0A-8E54-1FDD97560F9A}" srcOrd="1" destOrd="0" presId="urn:microsoft.com/office/officeart/2005/8/layout/hProcess9"/>
    <dgm:cxn modelId="{56B77D18-F0EF-438B-AC06-F1A85C3921A9}" type="presParOf" srcId="{CA12C482-5F47-4506-B786-2D0F3265AE2F}" destId="{A00EE467-77B9-48FE-B32F-4E9E79FE1950}" srcOrd="2" destOrd="0" presId="urn:microsoft.com/office/officeart/2005/8/layout/hProcess9"/>
    <dgm:cxn modelId="{EE4BBF6C-228B-450B-B456-98F4BDDEB801}" type="presParOf" srcId="{CA12C482-5F47-4506-B786-2D0F3265AE2F}" destId="{1E312223-0BD7-4D3B-8A63-6458C97D77A2}" srcOrd="3" destOrd="0" presId="urn:microsoft.com/office/officeart/2005/8/layout/hProcess9"/>
    <dgm:cxn modelId="{1DD02941-C6B6-4BAB-9A98-2B093D490227}" type="presParOf" srcId="{CA12C482-5F47-4506-B786-2D0F3265AE2F}" destId="{B62CAE65-E628-4CC8-BDE2-7E84FD392C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7EC28-F09E-47BF-8573-C5C29099028C}">
      <dsp:nvSpPr>
        <dsp:cNvPr id="0" name=""/>
        <dsp:cNvSpPr/>
      </dsp:nvSpPr>
      <dsp:spPr>
        <a:xfrm>
          <a:off x="1280159" y="0"/>
          <a:ext cx="7254240" cy="5714999"/>
        </a:xfrm>
        <a:prstGeom prst="rightArrow">
          <a:avLst/>
        </a:prstGeom>
        <a:solidFill>
          <a:srgbClr val="FF5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E3A99-C5A5-438B-9E65-38733146EA00}">
      <dsp:nvSpPr>
        <dsp:cNvPr id="0" name=""/>
        <dsp:cNvSpPr/>
      </dsp:nvSpPr>
      <dsp:spPr>
        <a:xfrm>
          <a:off x="0" y="1788234"/>
          <a:ext cx="2533105" cy="2138529"/>
        </a:xfrm>
        <a:prstGeom prst="roundRect">
          <a:avLst/>
        </a:prstGeom>
        <a:solidFill>
          <a:srgbClr val="0099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People Indicators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cs typeface="Segoe UI" pitchFamily="34" charset="0"/>
            </a:rPr>
            <a:t>Educational </a:t>
          </a:r>
          <a:r>
            <a:rPr lang="en-US" sz="1600" kern="1200" dirty="0">
              <a:latin typeface="Segoe UI" pitchFamily="34" charset="0"/>
              <a:cs typeface="Segoe UI" pitchFamily="34" charset="0"/>
            </a:rPr>
            <a:t>Attainment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Population  Growth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Poverty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Old Age Dependency</a:t>
          </a:r>
        </a:p>
      </dsp:txBody>
      <dsp:txXfrm>
        <a:off x="0" y="1788234"/>
        <a:ext cx="2533105" cy="2138529"/>
      </dsp:txXfrm>
    </dsp:sp>
    <dsp:sp modelId="{A00EE467-77B9-48FE-B32F-4E9E79FE1950}">
      <dsp:nvSpPr>
        <dsp:cNvPr id="0" name=""/>
        <dsp:cNvSpPr/>
      </dsp:nvSpPr>
      <dsp:spPr>
        <a:xfrm>
          <a:off x="2940181" y="1766094"/>
          <a:ext cx="2756839" cy="2182809"/>
        </a:xfrm>
        <a:prstGeom prst="roundRect">
          <a:avLst/>
        </a:prstGeom>
        <a:solidFill>
          <a:srgbClr val="0066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Job Indicators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Private Jobs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Knowledge Jobs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Unemployment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Median Income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" pitchFamily="34" charset="0"/>
              <a:cs typeface="Segoe UI" pitchFamily="34" charset="0"/>
            </a:rPr>
            <a:t>Average </a:t>
          </a:r>
          <a:r>
            <a:rPr lang="en-US" sz="1600" kern="1200" dirty="0">
              <a:latin typeface="Segoe UI" pitchFamily="34" charset="0"/>
              <a:cs typeface="Segoe UI" pitchFamily="34" charset="0"/>
            </a:rPr>
            <a:t>Weekly Wage</a:t>
          </a:r>
        </a:p>
      </dsp:txBody>
      <dsp:txXfrm>
        <a:off x="2940181" y="1766094"/>
        <a:ext cx="2756839" cy="2182809"/>
      </dsp:txXfrm>
    </dsp:sp>
    <dsp:sp modelId="{B62CAE65-E628-4CC8-BDE2-7E84FD392C3B}">
      <dsp:nvSpPr>
        <dsp:cNvPr id="0" name=""/>
        <dsp:cNvSpPr/>
      </dsp:nvSpPr>
      <dsp:spPr>
        <a:xfrm>
          <a:off x="6104096" y="1785937"/>
          <a:ext cx="2430303" cy="2218562"/>
        </a:xfrm>
        <a:prstGeom prst="roundRect">
          <a:avLst/>
        </a:prstGeom>
        <a:solidFill>
          <a:srgbClr val="0000C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itchFamily="34" charset="0"/>
              <a:cs typeface="Arial" pitchFamily="34" charset="0"/>
            </a:rPr>
            <a:t>Desired Outcomes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Economic Growth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Segoe UI" pitchFamily="34" charset="0"/>
              <a:cs typeface="Segoe UI" pitchFamily="34" charset="0"/>
            </a:rPr>
            <a:t>Economic Prosperity</a:t>
          </a:r>
        </a:p>
      </dsp:txBody>
      <dsp:txXfrm>
        <a:off x="6104096" y="1785937"/>
        <a:ext cx="2430303" cy="221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0.04551</cdr:x>
      <cdr:y>0.95413</cdr:y>
    </cdr:from>
    <cdr:to>
      <cdr:x>0.3263</cdr:x>
      <cdr:y>0.99235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470" y="6003636"/>
          <a:ext cx="2434166" cy="240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 www.census.gov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0.94037</cdr:y>
    </cdr:from>
    <cdr:to>
      <cdr:x>0.27303</cdr:x>
      <cdr:y>0.9893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917045"/>
          <a:ext cx="2366818" cy="30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>
              <a:latin typeface="Times New Roman" pitchFamily="18" charset="0"/>
              <a:cs typeface="Times New Roman" pitchFamily="18" charset="0"/>
            </a:rPr>
            <a:t> http://www.bls.gov/cew/</a:t>
          </a:r>
          <a:endParaRPr 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0.00555</cdr:x>
      <cdr:y>0.94342</cdr:y>
    </cdr:from>
    <cdr:to>
      <cdr:x>0.27858</cdr:x>
      <cdr:y>0.99235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06" y="5936287"/>
          <a:ext cx="2366818" cy="307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 dirty="0">
              <a:latin typeface="Times New Roman" pitchFamily="18" charset="0"/>
              <a:cs typeface="Times New Roman" pitchFamily="18" charset="0"/>
            </a:rPr>
            <a:t> http://www.bls.gov/cew/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0.01816</cdr:x>
      <cdr:y>0.96706</cdr:y>
    </cdr:from>
    <cdr:to>
      <cdr:x>0.23338</cdr:x>
      <cdr:y>0.99958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437" y="6084979"/>
          <a:ext cx="1865641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 www.census.gov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0.0222</cdr:x>
      <cdr:y>0.95413</cdr:y>
    </cdr:from>
    <cdr:to>
      <cdr:x>0.41287</cdr:x>
      <cdr:y>0.99541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23" y="6003636"/>
          <a:ext cx="3386667" cy="25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>
              <a:latin typeface="Times New Roman" pitchFamily="18" charset="0"/>
              <a:cs typeface="Times New Roman" pitchFamily="18" charset="0"/>
            </a:rPr>
            <a:t>http://www.census.gov//did/www/saipe/</a:t>
          </a:r>
          <a:endParaRPr 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0.04107</cdr:x>
      <cdr:y>0.95107</cdr:y>
    </cdr:from>
    <cdr:to>
      <cdr:x>0.3141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985" y="5994015"/>
          <a:ext cx="2366818" cy="30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>
              <a:latin typeface="Times New Roman" pitchFamily="18" charset="0"/>
              <a:cs typeface="Times New Roman" pitchFamily="18" charset="0"/>
            </a:rPr>
            <a:t> http://www.bls.gov/cew/</a:t>
          </a:r>
          <a:endParaRPr 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0.01554</cdr:x>
      <cdr:y>0.95719</cdr:y>
    </cdr:from>
    <cdr:to>
      <cdr:x>0.32741</cdr:x>
      <cdr:y>0.99083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696" y="6022879"/>
          <a:ext cx="2703561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 www.census.gov; www.bls.gov/cew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0.00555</cdr:x>
      <cdr:y>0.9633</cdr:y>
    </cdr:from>
    <cdr:to>
      <cdr:x>0.29412</cdr:x>
      <cdr:y>0.99388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06" y="6061364"/>
          <a:ext cx="2501515" cy="192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 www.bls.gov/qcew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0.02775</cdr:x>
      <cdr:y>0.95872</cdr:y>
    </cdr:from>
    <cdr:to>
      <cdr:x>0.23751</cdr:x>
      <cdr:y>0.99694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530" y="6032500"/>
          <a:ext cx="1818409" cy="240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 www.bls.gov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0.00555</cdr:x>
      <cdr:y>0.95107</cdr:y>
    </cdr:from>
    <cdr:to>
      <cdr:x>0.39623</cdr:x>
      <cdr:y>0.99235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06" y="5984393"/>
          <a:ext cx="3386667" cy="25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>
              <a:latin typeface="Times New Roman" pitchFamily="18" charset="0"/>
              <a:cs typeface="Times New Roman" pitchFamily="18" charset="0"/>
            </a:rPr>
            <a:t>http://www.census.gov//did/www/saipe/</a:t>
          </a:r>
          <a:endParaRPr lang="en-US" sz="11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0.02997</cdr:x>
      <cdr:y>0.94648</cdr:y>
    </cdr:from>
    <cdr:to>
      <cdr:x>0.303</cdr:x>
      <cdr:y>0.99541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773" y="5955530"/>
          <a:ext cx="2366818" cy="307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latin typeface="Times New Roman" pitchFamily="18" charset="0"/>
              <a:cs typeface="Times New Roman" pitchFamily="18" charset="0"/>
            </a:rPr>
            <a:t>Source:</a:t>
          </a:r>
          <a:r>
            <a:rPr lang="en-US" sz="1100" baseline="0" dirty="0">
              <a:latin typeface="Times New Roman" pitchFamily="18" charset="0"/>
              <a:cs typeface="Times New Roman" pitchFamily="18" charset="0"/>
            </a:rPr>
            <a:t> http://www.bls.gov/cew/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B929-8FBB-46CA-9D49-EE88BC2322BC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A5DB-103C-4144-98A4-82382409B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growth rate higher than last year.</a:t>
            </a:r>
            <a:r>
              <a:rPr lang="en-US" baseline="0" dirty="0" smtClean="0"/>
              <a:t> Lowndes rank did not change but pop growth rate is higher.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improved from 13 to 10 and percent increased from 19.0% to 21.2%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</a:t>
            </a:r>
            <a:r>
              <a:rPr lang="en-US" baseline="0" dirty="0" smtClean="0"/>
              <a:t> sector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weekly wage declined from $739 to $735 and rank declined from 11 to 13.  Overall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wage increased from $796 to $814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Unemployment rate higher.  8.1% to 8.8%.  Rank declined from 6 to 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Lowndes rank remained</a:t>
            </a:r>
            <a:r>
              <a:rPr lang="en-US" baseline="0" dirty="0" smtClean="0"/>
              <a:t> 8</a:t>
            </a:r>
            <a:r>
              <a:rPr lang="en-US" baseline="30000" dirty="0" smtClean="0"/>
              <a:t>th</a:t>
            </a:r>
            <a:r>
              <a:rPr lang="en-US" baseline="0" dirty="0" smtClean="0"/>
              <a:t>.  Graduation rate improved slightly from 82.7%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Lowndes rank did not change however</a:t>
            </a:r>
            <a:r>
              <a:rPr lang="en-US" baseline="0" dirty="0" smtClean="0"/>
              <a:t> the % with Bachelor degrees declined slightly from 22.9%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improved from</a:t>
            </a:r>
            <a:r>
              <a:rPr lang="en-US" baseline="0" dirty="0" smtClean="0"/>
              <a:t> 14</a:t>
            </a:r>
            <a:r>
              <a:rPr lang="en-US" baseline="30000" dirty="0" smtClean="0"/>
              <a:t>th</a:t>
            </a:r>
            <a:r>
              <a:rPr lang="en-US" baseline="0" dirty="0" smtClean="0"/>
              <a:t> to 13</a:t>
            </a:r>
            <a:r>
              <a:rPr lang="en-US" baseline="30000" dirty="0" smtClean="0"/>
              <a:t>th</a:t>
            </a:r>
            <a:r>
              <a:rPr lang="en-US" baseline="0" dirty="0" smtClean="0"/>
              <a:t>.  Poverty rate declined slightly from 23.6%. Forrest, MS increased from 23.1%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percent declined from 17.3% to 16.9%, Lowndes rank declined from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to 5</a:t>
            </a:r>
            <a:r>
              <a:rPr lang="en-US" baseline="30000" dirty="0" smtClean="0"/>
              <a:t>th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Lowndes</a:t>
            </a:r>
            <a:r>
              <a:rPr lang="en-US" baseline="0" dirty="0" smtClean="0"/>
              <a:t> overall rank for People Indicators did not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did not change however the number of private sector jobs declined from 36,436 to 35,216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Income declined</a:t>
            </a:r>
            <a:r>
              <a:rPr lang="en-US" baseline="0" dirty="0" smtClean="0"/>
              <a:t> from $38,143 to $36,486 and rank declined from 11 to 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Lowndes</a:t>
            </a:r>
            <a:r>
              <a:rPr lang="en-US" baseline="0" dirty="0" smtClean="0"/>
              <a:t> weekly wage improved from $551 to $561 and rank increased from 15 to 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A5DB-103C-4144-98A4-82382409B3A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4DF243-3F25-47C6-AA86-99C82B0B21CE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ED73B5-2FAA-4CB0-AE26-639EE7B9A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2210761"/>
          </a:xfrm>
        </p:spPr>
        <p:txBody>
          <a:bodyPr>
            <a:noAutofit/>
          </a:bodyPr>
          <a:lstStyle/>
          <a:p>
            <a:r>
              <a:rPr lang="en-US" sz="6600" dirty="0" smtClean="0"/>
              <a:t>Lowndes County by the Numbers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7724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We Compare with Peer and Aspirant Communities?</a:t>
            </a:r>
            <a:endParaRPr lang="en-US" sz="3600" dirty="0"/>
          </a:p>
        </p:txBody>
      </p:sp>
      <p:pic>
        <p:nvPicPr>
          <p:cNvPr id="4" name="Picture 3" descr="Impact 201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5105400"/>
            <a:ext cx="1647092" cy="115472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2649415" cy="1301261"/>
          </a:xfrm>
          <a:prstGeom prst="rect">
            <a:avLst/>
          </a:prstGeom>
        </p:spPr>
      </p:pic>
      <p:pic>
        <p:nvPicPr>
          <p:cNvPr id="6" name="Picture 5" descr="CBERLogo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5029200"/>
            <a:ext cx="2209800" cy="1055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2012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2971800"/>
            <a:ext cx="4419600" cy="3505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Reflect the workforce foundations of the communities.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0134833"/>
              </p:ext>
            </p:extLst>
          </p:nvPr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3277193"/>
              </p:ext>
            </p:extLst>
          </p:nvPr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6181740"/>
              </p:ext>
            </p:extLst>
          </p:nvPr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Use benchmarks to assess economic performance against peer and aspirant communities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Provide an objective foundation for developing strategic planning and growth strategies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3733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Region Today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How we compare with </a:t>
            </a:r>
            <a:br>
              <a:rPr lang="en-US" sz="3200" dirty="0" smtClean="0"/>
            </a:br>
            <a:r>
              <a:rPr lang="en-US" sz="3200" dirty="0" smtClean="0"/>
              <a:t>Peer and Aspirant Communities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838200"/>
            <a:ext cx="441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endParaRPr lang="en-US" sz="3200" dirty="0" smtClean="0"/>
          </a:p>
          <a:p>
            <a:pPr>
              <a:buNone/>
            </a:pPr>
            <a:r>
              <a:rPr lang="en-US" sz="1000" dirty="0" smtClean="0"/>
              <a:t> </a:t>
            </a:r>
          </a:p>
          <a:p>
            <a:r>
              <a:rPr lang="en-US" sz="3200" dirty="0" smtClean="0"/>
              <a:t>reflect the demographic foundations of the communities and 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measure how well-prepared the people in the community are for work.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2819400"/>
            <a:ext cx="3276600" cy="2819400"/>
            <a:chOff x="0" y="1788234"/>
            <a:chExt cx="2533105" cy="21385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88234"/>
              <a:ext cx="2533105" cy="2138529"/>
            </a:xfrm>
            <a:prstGeom prst="roundRect">
              <a:avLst/>
            </a:prstGeom>
            <a:solidFill>
              <a:srgbClr val="0099FF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04394" y="1892628"/>
              <a:ext cx="2324317" cy="1929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itchFamily="34" charset="0"/>
                  <a:cs typeface="Arial" pitchFamily="34" charset="0"/>
                </a:rPr>
                <a:t>People Indicators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latin typeface="Segoe UI" pitchFamily="34" charset="0"/>
                  <a:cs typeface="Segoe UI" pitchFamily="34" charset="0"/>
                </a:rPr>
                <a:t>Educational </a:t>
              </a: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Attainment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Population  Growth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Poverty Rate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Old Age Dependency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13.3%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19" y="304800"/>
            <a:ext cx="5132388" cy="59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83.1%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56" y="304801"/>
            <a:ext cx="525323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23.3%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53" y="304800"/>
            <a:ext cx="506782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20.4%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55" y="300681"/>
            <a:ext cx="5256920" cy="58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18.8%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16" y="304800"/>
            <a:ext cx="504856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868362"/>
          </a:xfrm>
        </p:spPr>
        <p:txBody>
          <a:bodyPr/>
          <a:lstStyle/>
          <a:p>
            <a:r>
              <a:rPr lang="en-US" dirty="0" smtClean="0"/>
              <a:t>People Indicators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281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399" y="1066799"/>
            <a:ext cx="2743201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914400"/>
            <a:ext cx="4419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Indicators that reflect the workforce foundations of the communities.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178661"/>
            <a:ext cx="4267200" cy="2688739"/>
            <a:chOff x="2940181" y="1766094"/>
            <a:chExt cx="3258082" cy="21828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940181" y="1766094"/>
              <a:ext cx="2756839" cy="2182809"/>
            </a:xfrm>
            <a:prstGeom prst="roundRect">
              <a:avLst/>
            </a:prstGeom>
            <a:solidFill>
              <a:srgbClr val="0066FF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046736" y="1872650"/>
              <a:ext cx="3151527" cy="1969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Arial" pitchFamily="34" charset="0"/>
                  <a:cs typeface="Arial" pitchFamily="34" charset="0"/>
                </a:rPr>
                <a:t>Job Indicators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Private Jobs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Knowledge Jobs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Unemployment rate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Median Income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>
                  <a:latin typeface="Segoe UI" pitchFamily="34" charset="0"/>
                  <a:cs typeface="Segoe UI" pitchFamily="34" charset="0"/>
                </a:rPr>
                <a:t>Average </a:t>
              </a:r>
              <a:r>
                <a:rPr lang="en-US" sz="2400" kern="1200" dirty="0">
                  <a:latin typeface="Segoe UI" pitchFamily="34" charset="0"/>
                  <a:cs typeface="Segoe UI" pitchFamily="34" charset="0"/>
                </a:rPr>
                <a:t>Weekly Wage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38,072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04" y="228600"/>
            <a:ext cx="511678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and Aspirant Communities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6934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Median Income: A measure </a:t>
            </a:r>
            <a:r>
              <a:rPr lang="en-US" sz="2400" dirty="0"/>
              <a:t>of household purchasing </a:t>
            </a:r>
            <a:r>
              <a:rPr lang="en-US" sz="2400" dirty="0" smtClean="0"/>
              <a:t>power from all sources of income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$40,516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16" y="228600"/>
            <a:ext cx="504856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</a:t>
            </a:r>
            <a:br>
              <a:rPr lang="en-US" dirty="0" smtClean="0"/>
            </a:b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$644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8" y="228600"/>
            <a:ext cx="518500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Knowledge-based sector </a:t>
            </a:r>
            <a:r>
              <a:rPr lang="en-US" sz="2000" dirty="0" smtClean="0"/>
              <a:t>jobs:  NAICS </a:t>
            </a:r>
            <a:r>
              <a:rPr lang="en-US" sz="2000" dirty="0"/>
              <a:t>numbers for Information (51), Professional, Scientific, &amp; Technical Services (54), Management of Companies &amp; Enterprises (55), and Health Care and Social Assistance (62).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9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23.9%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16" y="228599"/>
            <a:ext cx="5048560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$814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84" y="228600"/>
            <a:ext cx="5024589" cy="56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Average: 9.1%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93" y="304800"/>
            <a:ext cx="511678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Job Indicators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72400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People Indicators standing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+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Job Indicators standing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Overall Standing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25146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246680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2210761"/>
          </a:xfrm>
        </p:spPr>
        <p:txBody>
          <a:bodyPr>
            <a:noAutofit/>
          </a:bodyPr>
          <a:lstStyle/>
          <a:p>
            <a:r>
              <a:rPr lang="en-US" sz="6600" dirty="0" smtClean="0"/>
              <a:t>Lowndes County by the Numbers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7724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We Compare with Peer and Aspirant Communities?</a:t>
            </a:r>
            <a:endParaRPr lang="en-US" sz="3600" dirty="0"/>
          </a:p>
        </p:txBody>
      </p:sp>
      <p:pic>
        <p:nvPicPr>
          <p:cNvPr id="4" name="Picture 3" descr="Impact 201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5105400"/>
            <a:ext cx="1647092" cy="115472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2649415" cy="1301261"/>
          </a:xfrm>
          <a:prstGeom prst="rect">
            <a:avLst/>
          </a:prstGeom>
        </p:spPr>
      </p:pic>
      <p:pic>
        <p:nvPicPr>
          <p:cNvPr id="6" name="Picture 5" descr="CBERLogo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5181600"/>
            <a:ext cx="2209800" cy="1055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2012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181512303"/>
              </p:ext>
            </p:extLst>
          </p:nvPr>
        </p:nvGraphicFramePr>
        <p:xfrm>
          <a:off x="228600" y="1143001"/>
          <a:ext cx="85344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228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Identify Benchmarks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41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Region over Time</a:t>
            </a:r>
            <a:r>
              <a:rPr 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How we compare to the Peer and Aspirant community average, the Southeast region, and the United States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2925762"/>
          </a:xfrm>
        </p:spPr>
        <p:txBody>
          <a:bodyPr/>
          <a:lstStyle/>
          <a:p>
            <a:r>
              <a:rPr lang="en-US" dirty="0" smtClean="0"/>
              <a:t>People Indicators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838200"/>
            <a:ext cx="441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endParaRPr lang="en-US" sz="1000" dirty="0" smtClean="0"/>
          </a:p>
          <a:p>
            <a:r>
              <a:rPr lang="en-US" sz="3200" dirty="0" smtClean="0"/>
              <a:t>Reflect the demographic foundations of the communities and 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Measure how well-prepared the people in the community are for work.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3552848"/>
              </p:ext>
            </p:extLst>
          </p:nvPr>
        </p:nvGraphicFramePr>
        <p:xfrm>
          <a:off x="246944" y="292805"/>
          <a:ext cx="8650111" cy="6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104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770</TotalTime>
  <Words>721</Words>
  <Application>Microsoft Office PowerPoint</Application>
  <PresentationFormat>On-screen Show (4:3)</PresentationFormat>
  <Paragraphs>141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Lowndes County by the Numbers</vt:lpstr>
      <vt:lpstr>Purpose of the report</vt:lpstr>
      <vt:lpstr>Peer and Aspirant Communities</vt:lpstr>
      <vt:lpstr>Slide 4</vt:lpstr>
      <vt:lpstr>The Region over Time   How we compare to the Peer and Aspirant community average, the Southeast region, and the United States</vt:lpstr>
      <vt:lpstr>People Indicators over time</vt:lpstr>
      <vt:lpstr>Slide 7</vt:lpstr>
      <vt:lpstr>Slide 8</vt:lpstr>
      <vt:lpstr>Slide 9</vt:lpstr>
      <vt:lpstr>Slide 10</vt:lpstr>
      <vt:lpstr>Job Indicators over time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The Region Today   How we compare with  Peer and Aspirant Communities</vt:lpstr>
      <vt:lpstr>People Indicators</vt:lpstr>
      <vt:lpstr>People Indicators</vt:lpstr>
      <vt:lpstr>People Indicators</vt:lpstr>
      <vt:lpstr>People Indicators</vt:lpstr>
      <vt:lpstr>People Indicators</vt:lpstr>
      <vt:lpstr>People Indicators</vt:lpstr>
      <vt:lpstr>People Indicators</vt:lpstr>
      <vt:lpstr>Job Indicators</vt:lpstr>
      <vt:lpstr>Job Indicators</vt:lpstr>
      <vt:lpstr>Job Indicators</vt:lpstr>
      <vt:lpstr>Job Indicators</vt:lpstr>
      <vt:lpstr>Job Indicators</vt:lpstr>
      <vt:lpstr>Job Indicators</vt:lpstr>
      <vt:lpstr>Job Indicators</vt:lpstr>
      <vt:lpstr>Job Indicators</vt:lpstr>
      <vt:lpstr>Overall Standing </vt:lpstr>
      <vt:lpstr>Slide 37</vt:lpstr>
      <vt:lpstr>Lowndes County by the Numbers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Lowndes County by the Numbers</dc:title>
  <dc:creator>Scott</dc:creator>
  <cp:lastModifiedBy>Mom</cp:lastModifiedBy>
  <cp:revision>32</cp:revision>
  <dcterms:created xsi:type="dcterms:W3CDTF">2011-05-17T03:37:50Z</dcterms:created>
  <dcterms:modified xsi:type="dcterms:W3CDTF">2012-04-05T20:22:59Z</dcterms:modified>
</cp:coreProperties>
</file>